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2" r:id="rId3"/>
    <p:sldId id="270" r:id="rId4"/>
    <p:sldId id="260" r:id="rId5"/>
    <p:sldId id="261" r:id="rId6"/>
    <p:sldId id="257" r:id="rId7"/>
    <p:sldId id="258" r:id="rId8"/>
    <p:sldId id="259" r:id="rId9"/>
    <p:sldId id="292" r:id="rId10"/>
    <p:sldId id="263" r:id="rId11"/>
    <p:sldId id="293" r:id="rId12"/>
    <p:sldId id="294" r:id="rId13"/>
    <p:sldId id="295" r:id="rId14"/>
    <p:sldId id="296" r:id="rId15"/>
    <p:sldId id="297" r:id="rId16"/>
    <p:sldId id="298" r:id="rId17"/>
    <p:sldId id="264" r:id="rId18"/>
    <p:sldId id="265" r:id="rId19"/>
    <p:sldId id="266" r:id="rId20"/>
    <p:sldId id="299" r:id="rId21"/>
    <p:sldId id="267" r:id="rId22"/>
    <p:sldId id="278" r:id="rId23"/>
    <p:sldId id="279" r:id="rId24"/>
    <p:sldId id="280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300" r:id="rId34"/>
    <p:sldId id="301" r:id="rId35"/>
    <p:sldId id="302" r:id="rId36"/>
    <p:sldId id="303" r:id="rId37"/>
    <p:sldId id="304" r:id="rId38"/>
    <p:sldId id="320" r:id="rId39"/>
    <p:sldId id="321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2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7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54073-17D5-4398-AA64-2A8F1F156795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25488-48A7-4067-9D4F-1962473921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27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7B9B-F1C2-4B81-950A-F3B3C0994D14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015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DCC7-9160-462D-A5DA-DFABE3B914FB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408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FB1D-FB98-4DFF-9313-C06FC2A14287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9845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35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6041-9439-4194-8543-5FD83C63A094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408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DAF8-8267-4DDE-8B45-2FF827EB504E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709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4AB2-BB1F-422C-BF6E-6F44859C4355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352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009C-9D47-439B-949C-7B5362AB89ED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588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992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DC28-E473-4499-B972-C21419C96ED3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62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0363-FCCC-4F4F-835A-BFC6EEDD7634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9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701C6-2BE1-448F-9754-8126FE953D25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25853-685B-48C2-BB8E-DA069D645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03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1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2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7273" y="2038266"/>
            <a:ext cx="6774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 smtClean="0">
              <a:solidFill>
                <a:srgbClr val="FF0000"/>
              </a:solidFill>
            </a:endParaRPr>
          </a:p>
          <a:p>
            <a:r>
              <a:rPr lang="en-US" sz="4000" b="1" dirty="0" smtClean="0">
                <a:solidFill>
                  <a:srgbClr val="00B050"/>
                </a:solidFill>
              </a:rPr>
              <a:t>Topic: </a:t>
            </a:r>
            <a:r>
              <a:rPr lang="en-US" sz="4000" b="1" dirty="0" smtClean="0">
                <a:solidFill>
                  <a:srgbClr val="FF0000"/>
                </a:solidFill>
              </a:rPr>
              <a:t>Karnaugh </a:t>
            </a:r>
            <a:r>
              <a:rPr lang="en-US" sz="4000" b="1" dirty="0">
                <a:solidFill>
                  <a:srgbClr val="FF0000"/>
                </a:solidFill>
              </a:rPr>
              <a:t>Map (K-Map)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7466" y="3657601"/>
            <a:ext cx="5478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</a:rPr>
              <a:t>Dr.M.RAMESH</a:t>
            </a:r>
            <a:endParaRPr lang="en-US" dirty="0" smtClean="0">
              <a:solidFill>
                <a:srgbClr val="00B0F0"/>
              </a:solidFill>
            </a:endParaRPr>
          </a:p>
          <a:p>
            <a:pPr algn="ctr"/>
            <a:r>
              <a:rPr lang="en-US" dirty="0" smtClean="0">
                <a:solidFill>
                  <a:srgbClr val="00B0F0"/>
                </a:solidFill>
              </a:rPr>
              <a:t>Assistant Professor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</a:rPr>
              <a:t>Dept of EECE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</a:rPr>
              <a:t>GIT,GITAM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</a:rPr>
              <a:t>Email </a:t>
            </a:r>
            <a:r>
              <a:rPr lang="en-US" dirty="0" err="1" smtClean="0">
                <a:solidFill>
                  <a:srgbClr val="00B0F0"/>
                </a:solidFill>
              </a:rPr>
              <a:t>id:rmanikon@gitam.edu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9327" y="418932"/>
            <a:ext cx="8127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</a:rPr>
              <a:t>Fundamentals of Digital Logic Circuits</a:t>
            </a:r>
          </a:p>
          <a:p>
            <a:pPr algn="ctr"/>
            <a:r>
              <a:rPr lang="en-US" sz="4000" dirty="0" smtClean="0">
                <a:solidFill>
                  <a:srgbClr val="7030A0"/>
                </a:solidFill>
              </a:rPr>
              <a:t>Module 3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514A-21AA-4F74-80EF-445FB2220FE6}" type="datetime3">
              <a:rPr lang="en-US" smtClean="0"/>
              <a:pPr/>
              <a:t>1 November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10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9" y="346363"/>
            <a:ext cx="8384822" cy="5797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53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0480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461899"/>
            <a:ext cx="64789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The </a:t>
            </a:r>
            <a:r>
              <a:rPr sz="4400" dirty="0"/>
              <a:t>3 </a:t>
            </a:r>
            <a:r>
              <a:rPr sz="4400" spc="-30" dirty="0"/>
              <a:t>Variable</a:t>
            </a:r>
            <a:r>
              <a:rPr sz="4400" spc="-70" dirty="0"/>
              <a:t> </a:t>
            </a:r>
            <a:r>
              <a:rPr sz="4400" spc="5" dirty="0"/>
              <a:t>K-Map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108364" y="1510665"/>
            <a:ext cx="5186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rlito"/>
                <a:cs typeface="Carlito"/>
              </a:rPr>
              <a:t>There are </a:t>
            </a:r>
            <a:r>
              <a:rPr sz="2800" spc="-5" dirty="0">
                <a:latin typeface="Carlito"/>
                <a:cs typeface="Carlito"/>
              </a:rPr>
              <a:t>8 cells as</a:t>
            </a:r>
            <a:r>
              <a:rPr sz="2800" spc="-10" dirty="0">
                <a:latin typeface="Carlito"/>
                <a:cs typeface="Carlito"/>
              </a:rPr>
              <a:t> shown: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59196" y="2458211"/>
            <a:ext cx="635508" cy="78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856" y="2458211"/>
            <a:ext cx="635507" cy="78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294632" y="2202179"/>
            <a:ext cx="1190625" cy="1963420"/>
            <a:chOff x="4294632" y="2202179"/>
            <a:chExt cx="1190625" cy="1963420"/>
          </a:xfrm>
        </p:grpSpPr>
        <p:sp>
          <p:nvSpPr>
            <p:cNvPr id="8" name="object 8"/>
            <p:cNvSpPr/>
            <p:nvPr/>
          </p:nvSpPr>
          <p:spPr>
            <a:xfrm>
              <a:off x="4424426" y="2271775"/>
              <a:ext cx="905510" cy="1030605"/>
            </a:xfrm>
            <a:custGeom>
              <a:avLst/>
              <a:gdLst/>
              <a:ahLst/>
              <a:cxnLst/>
              <a:rect l="l" t="t" r="r" b="b"/>
              <a:pathLst>
                <a:path w="905510" h="1030604">
                  <a:moveTo>
                    <a:pt x="0" y="0"/>
                  </a:moveTo>
                  <a:lnTo>
                    <a:pt x="905256" y="10302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89932" y="2202179"/>
              <a:ext cx="694943" cy="789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4632" y="2714243"/>
              <a:ext cx="928115" cy="789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88180" y="3375659"/>
              <a:ext cx="801624" cy="7894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68746" y="2533904"/>
            <a:ext cx="1662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82725" algn="l"/>
              </a:tabLst>
            </a:pPr>
            <a:r>
              <a:rPr sz="2800" spc="-250" dirty="0">
                <a:latin typeface="Arial"/>
                <a:cs typeface="Arial"/>
              </a:rPr>
              <a:t>0	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3801" y="2191918"/>
            <a:ext cx="746760" cy="17113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770"/>
              </a:spcBef>
            </a:pPr>
            <a:r>
              <a:rPr sz="2800" spc="-25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65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  <a:p>
            <a:pPr marL="206375">
              <a:lnSpc>
                <a:spcPct val="100000"/>
              </a:lnSpc>
              <a:spcBef>
                <a:spcPts val="1850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88179" y="4181855"/>
            <a:ext cx="802005" cy="2397760"/>
            <a:chOff x="4488179" y="4181855"/>
            <a:chExt cx="802005" cy="2397760"/>
          </a:xfrm>
        </p:grpSpPr>
        <p:sp>
          <p:nvSpPr>
            <p:cNvPr id="15" name="object 15"/>
            <p:cNvSpPr/>
            <p:nvPr/>
          </p:nvSpPr>
          <p:spPr>
            <a:xfrm>
              <a:off x="4488179" y="4181855"/>
              <a:ext cx="801624" cy="7894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8179" y="4985004"/>
              <a:ext cx="801624" cy="7894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8179" y="5789675"/>
              <a:ext cx="801624" cy="7894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97984" y="4256659"/>
            <a:ext cx="358140" cy="2059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96819" y="3505048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084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33663" y="3512130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047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71390" y="3505048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4">
                <a:moveTo>
                  <a:pt x="0" y="0"/>
                </a:moveTo>
                <a:lnTo>
                  <a:pt x="305124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11869" y="3515458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068" y="0"/>
                </a:lnTo>
              </a:path>
            </a:pathLst>
          </a:custGeom>
          <a:ln w="18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50244" y="3522522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053" y="0"/>
                </a:lnTo>
              </a:path>
            </a:pathLst>
          </a:custGeom>
          <a:ln w="18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39843" y="4300576"/>
            <a:ext cx="278765" cy="0"/>
          </a:xfrm>
          <a:custGeom>
            <a:avLst/>
            <a:gdLst/>
            <a:ahLst/>
            <a:cxnLst/>
            <a:rect l="l" t="t" r="r" b="b"/>
            <a:pathLst>
              <a:path w="278764">
                <a:moveTo>
                  <a:pt x="0" y="0"/>
                </a:moveTo>
                <a:lnTo>
                  <a:pt x="278449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77845" y="4300576"/>
            <a:ext cx="307340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92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1660" y="4329532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686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60474" y="5100676"/>
            <a:ext cx="307340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056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39020" y="5922822"/>
            <a:ext cx="278765" cy="0"/>
          </a:xfrm>
          <a:custGeom>
            <a:avLst/>
            <a:gdLst/>
            <a:ahLst/>
            <a:cxnLst/>
            <a:rect l="l" t="t" r="r" b="b"/>
            <a:pathLst>
              <a:path w="278764">
                <a:moveTo>
                  <a:pt x="0" y="0"/>
                </a:moveTo>
                <a:lnTo>
                  <a:pt x="278434" y="0"/>
                </a:lnTo>
              </a:path>
            </a:pathLst>
          </a:custGeom>
          <a:ln w="18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845" y="5915758"/>
            <a:ext cx="307340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292" y="0"/>
                </a:lnTo>
              </a:path>
            </a:pathLst>
          </a:custGeom>
          <a:ln w="18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7185" y="5936813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9178" y="0"/>
                </a:lnTo>
              </a:path>
            </a:pathLst>
          </a:custGeom>
          <a:ln w="1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322951" y="3295650"/>
          <a:ext cx="2938145" cy="3217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8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04799">
                <a:tc>
                  <a:txBody>
                    <a:bodyPr/>
                    <a:lstStyle/>
                    <a:p>
                      <a:pPr marR="264160" algn="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550" i="1" spc="254" dirty="0">
                          <a:latin typeface="Times New Roman"/>
                          <a:cs typeface="Times New Roman"/>
                        </a:rPr>
                        <a:t>AB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3550" i="1" spc="27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28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4926"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3550" i="1" spc="27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-3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9710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3550" i="1" spc="30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170" dirty="0">
                          <a:latin typeface="Times New Roman"/>
                          <a:cs typeface="Times New Roman"/>
                        </a:rPr>
                        <a:t>BC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3211"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3550" i="1" spc="17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-19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>
                        <a:latin typeface="Times New Roman"/>
                        <a:cs typeface="Times New Roman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0504" algn="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3600" i="1" spc="95" dirty="0">
                          <a:latin typeface="Times New Roman"/>
                          <a:cs typeface="Times New Roman"/>
                        </a:rPr>
                        <a:t>ABC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4862"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3550" i="1" spc="-3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27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9554" algn="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3550" i="1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3550" i="1" spc="295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5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35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2915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3241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982" y="255219"/>
            <a:ext cx="726609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Carlito"/>
                <a:cs typeface="Carlito"/>
              </a:rPr>
              <a:t>Example </a:t>
            </a:r>
            <a:r>
              <a:rPr sz="3600" b="1" dirty="0">
                <a:latin typeface="Carlito"/>
                <a:cs typeface="Carlito"/>
              </a:rPr>
              <a:t>3 </a:t>
            </a:r>
            <a:r>
              <a:rPr sz="3600" b="1" spc="-90" dirty="0">
                <a:latin typeface="Carlito"/>
                <a:cs typeface="Carlito"/>
              </a:rPr>
              <a:t>var.</a:t>
            </a:r>
            <a:r>
              <a:rPr sz="3600" b="1" spc="-95" dirty="0">
                <a:latin typeface="Carlito"/>
                <a:cs typeface="Carlito"/>
              </a:rPr>
              <a:t> </a:t>
            </a:r>
            <a:r>
              <a:rPr sz="3600" b="1" spc="-10" dirty="0">
                <a:latin typeface="Carlito"/>
                <a:cs typeface="Carlito"/>
              </a:rPr>
              <a:t>k-map</a:t>
            </a:r>
            <a:endParaRPr sz="36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127" y="1114471"/>
            <a:ext cx="8766898" cy="152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4335" marR="17780" indent="-36957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83234" algn="l"/>
              </a:tabLst>
            </a:pPr>
            <a:r>
              <a:rPr sz="2400" spc="-595" dirty="0">
                <a:latin typeface="Carlito"/>
                <a:cs typeface="Carlito"/>
              </a:rPr>
              <a:t>M</a:t>
            </a:r>
            <a:r>
              <a:rPr sz="2400" spc="-892" baseline="-23809" dirty="0">
                <a:latin typeface="Carlito"/>
                <a:cs typeface="Carlito"/>
              </a:rPr>
              <a:t>_</a:t>
            </a:r>
            <a:r>
              <a:rPr sz="2400" spc="-595" dirty="0">
                <a:latin typeface="Carlito"/>
                <a:cs typeface="Carlito"/>
              </a:rPr>
              <a:t>in</a:t>
            </a:r>
            <a:r>
              <a:rPr sz="2400" spc="-892" baseline="-23809" dirty="0">
                <a:latin typeface="Carlito"/>
                <a:cs typeface="Carlito"/>
              </a:rPr>
              <a:t>_</a:t>
            </a:r>
            <a:r>
              <a:rPr sz="2400" spc="-595" dirty="0">
                <a:latin typeface="Carlito"/>
                <a:cs typeface="Carlito"/>
              </a:rPr>
              <a:t>im</a:t>
            </a:r>
            <a:r>
              <a:rPr sz="2400" spc="-892" baseline="-23809" dirty="0">
                <a:latin typeface="Carlito"/>
                <a:cs typeface="Carlito"/>
              </a:rPr>
              <a:t>_ </a:t>
            </a:r>
            <a:r>
              <a:rPr sz="2400" spc="-375" dirty="0" err="1">
                <a:latin typeface="Carlito"/>
                <a:cs typeface="Carlito"/>
              </a:rPr>
              <a:t>iz</a:t>
            </a:r>
            <a:r>
              <a:rPr sz="2400" spc="-562" baseline="-23809" dirty="0" err="1">
                <a:latin typeface="Carlito"/>
                <a:cs typeface="Carlito"/>
              </a:rPr>
              <a:t>_</a:t>
            </a:r>
            <a:r>
              <a:rPr sz="2400" spc="-375" dirty="0" err="1">
                <a:latin typeface="Carlito"/>
                <a:cs typeface="Carlito"/>
              </a:rPr>
              <a:t>e</a:t>
            </a:r>
            <a:r>
              <a:rPr sz="2400" spc="-375" dirty="0">
                <a:latin typeface="Carlito"/>
                <a:cs typeface="Carlito"/>
              </a:rPr>
              <a:t> </a:t>
            </a:r>
            <a:r>
              <a:rPr lang="en-US" sz="2400" spc="-375" dirty="0" smtClean="0">
                <a:latin typeface="Carlito"/>
                <a:cs typeface="Carlito"/>
              </a:rPr>
              <a:t>   </a:t>
            </a:r>
            <a:r>
              <a:rPr sz="2400" spc="-350" dirty="0" err="1" smtClean="0">
                <a:latin typeface="Carlito"/>
                <a:cs typeface="Carlito"/>
              </a:rPr>
              <a:t>t</a:t>
            </a:r>
            <a:r>
              <a:rPr sz="2400" spc="-525" baseline="-23809" dirty="0" err="1" smtClean="0">
                <a:latin typeface="Carlito"/>
                <a:cs typeface="Carlito"/>
              </a:rPr>
              <a:t>_</a:t>
            </a:r>
            <a:r>
              <a:rPr sz="2400" spc="-350" dirty="0" err="1" smtClean="0">
                <a:latin typeface="Carlito"/>
                <a:cs typeface="Carlito"/>
              </a:rPr>
              <a:t>he</a:t>
            </a:r>
            <a:r>
              <a:rPr sz="2400" spc="-350" dirty="0" smtClean="0">
                <a:latin typeface="Carlito"/>
                <a:cs typeface="Carlito"/>
              </a:rPr>
              <a:t> </a:t>
            </a:r>
            <a:r>
              <a:rPr lang="en-US" sz="2400" spc="-350" dirty="0" smtClean="0">
                <a:latin typeface="Carlito"/>
                <a:cs typeface="Carlito"/>
              </a:rPr>
              <a:t>   </a:t>
            </a:r>
            <a:r>
              <a:rPr sz="2400" spc="-150" dirty="0" smtClean="0">
                <a:latin typeface="Carlito"/>
                <a:cs typeface="Carlito"/>
              </a:rPr>
              <a:t>following </a:t>
            </a:r>
            <a:r>
              <a:rPr sz="2400" spc="-5" dirty="0">
                <a:latin typeface="Carlito"/>
                <a:cs typeface="Carlito"/>
              </a:rPr>
              <a:t>equation using </a:t>
            </a:r>
            <a:r>
              <a:rPr sz="2400" spc="5" dirty="0" smtClean="0">
                <a:latin typeface="Carlito"/>
                <a:cs typeface="Carlito"/>
              </a:rPr>
              <a:t>k-map</a:t>
            </a:r>
            <a:endParaRPr lang="en-US" sz="2400" spc="5" dirty="0" smtClean="0">
              <a:latin typeface="Carlito"/>
              <a:cs typeface="Carlito"/>
            </a:endParaRPr>
          </a:p>
          <a:p>
            <a:pPr marL="394335" marR="17780" indent="-36957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83234" algn="l"/>
              </a:tabLst>
            </a:pPr>
            <a:endParaRPr lang="en-US" sz="2400" dirty="0" smtClean="0">
              <a:latin typeface="Carlito"/>
              <a:cs typeface="Carlito"/>
            </a:endParaRPr>
          </a:p>
          <a:p>
            <a:pPr marL="24765" marR="17780">
              <a:spcBef>
                <a:spcPts val="105"/>
              </a:spcBef>
              <a:tabLst>
                <a:tab pos="483234" algn="l"/>
              </a:tabLst>
            </a:pPr>
            <a:r>
              <a:rPr lang="en-US" sz="2400" spc="-5" dirty="0" smtClean="0">
                <a:latin typeface="Carlito"/>
                <a:cs typeface="Carlito"/>
              </a:rPr>
              <a:t>y=A’B’C+A’BC’+AB’C+ABC</a:t>
            </a:r>
            <a:endParaRPr lang="en-US" sz="2400" dirty="0">
              <a:latin typeface="Carlito"/>
              <a:cs typeface="Carlito"/>
            </a:endParaRPr>
          </a:p>
          <a:p>
            <a:pPr marL="394335" marR="17780" indent="-36957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83234" algn="l"/>
              </a:tabLst>
            </a:pPr>
            <a:endParaRPr sz="2400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38390" y="958968"/>
            <a:ext cx="3246120" cy="5181600"/>
            <a:chOff x="8721852" y="1676399"/>
            <a:chExt cx="3246120" cy="5181600"/>
          </a:xfrm>
        </p:grpSpPr>
        <p:sp>
          <p:nvSpPr>
            <p:cNvPr id="6" name="object 6"/>
            <p:cNvSpPr/>
            <p:nvPr/>
          </p:nvSpPr>
          <p:spPr>
            <a:xfrm>
              <a:off x="8721852" y="1676399"/>
              <a:ext cx="3246120" cy="5181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80448" y="2973324"/>
              <a:ext cx="1905" cy="1143000"/>
            </a:xfrm>
            <a:custGeom>
              <a:avLst/>
              <a:gdLst/>
              <a:ahLst/>
              <a:cxnLst/>
              <a:rect l="l" t="t" r="r" b="b"/>
              <a:pathLst>
                <a:path w="1904" h="1143000">
                  <a:moveTo>
                    <a:pt x="1524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81972" y="2971800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5">
                  <a:moveTo>
                    <a:pt x="0" y="0"/>
                  </a:moveTo>
                  <a:lnTo>
                    <a:pt x="457200" y="165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37648" y="2973324"/>
              <a:ext cx="1905" cy="1143000"/>
            </a:xfrm>
            <a:custGeom>
              <a:avLst/>
              <a:gdLst/>
              <a:ahLst/>
              <a:cxnLst/>
              <a:rect l="l" t="t" r="r" b="b"/>
              <a:pathLst>
                <a:path w="1904" h="1143000">
                  <a:moveTo>
                    <a:pt x="1524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81972" y="4114800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4">
                  <a:moveTo>
                    <a:pt x="0" y="0"/>
                  </a:moveTo>
                  <a:lnTo>
                    <a:pt x="457200" y="1524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18648" y="4421123"/>
              <a:ext cx="1905" cy="1143000"/>
            </a:xfrm>
            <a:custGeom>
              <a:avLst/>
              <a:gdLst/>
              <a:ahLst/>
              <a:cxnLst/>
              <a:rect l="l" t="t" r="r" b="b"/>
              <a:pathLst>
                <a:path w="1904" h="1143000">
                  <a:moveTo>
                    <a:pt x="0" y="1143000"/>
                  </a:moveTo>
                  <a:lnTo>
                    <a:pt x="1524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20172" y="4419600"/>
              <a:ext cx="381000" cy="1905"/>
            </a:xfrm>
            <a:custGeom>
              <a:avLst/>
              <a:gdLst/>
              <a:ahLst/>
              <a:cxnLst/>
              <a:rect l="l" t="t" r="r" b="b"/>
              <a:pathLst>
                <a:path w="381000" h="1904">
                  <a:moveTo>
                    <a:pt x="0" y="0"/>
                  </a:moveTo>
                  <a:lnTo>
                    <a:pt x="381000" y="1524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99648" y="4421123"/>
              <a:ext cx="1905" cy="1143000"/>
            </a:xfrm>
            <a:custGeom>
              <a:avLst/>
              <a:gdLst/>
              <a:ahLst/>
              <a:cxnLst/>
              <a:rect l="l" t="t" r="r" b="b"/>
              <a:pathLst>
                <a:path w="1904" h="1143000">
                  <a:moveTo>
                    <a:pt x="1524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20172" y="5562600"/>
              <a:ext cx="381000" cy="1905"/>
            </a:xfrm>
            <a:custGeom>
              <a:avLst/>
              <a:gdLst/>
              <a:ahLst/>
              <a:cxnLst/>
              <a:rect l="l" t="t" r="r" b="b"/>
              <a:pathLst>
                <a:path w="381000" h="1904">
                  <a:moveTo>
                    <a:pt x="381000" y="165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27575" y="2068194"/>
            <a:ext cx="6216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1800" algn="l"/>
              </a:tabLst>
            </a:pPr>
            <a:r>
              <a:rPr sz="2800" spc="-5" dirty="0">
                <a:latin typeface="Carlito"/>
                <a:cs typeface="Carlito"/>
              </a:rPr>
              <a:t>	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929" y="2068194"/>
            <a:ext cx="3891865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570990" algn="ctr">
              <a:lnSpc>
                <a:spcPts val="2870"/>
              </a:lnSpc>
              <a:spcBef>
                <a:spcPts val="95"/>
              </a:spcBef>
            </a:pPr>
            <a:r>
              <a:rPr lang="en-US" sz="2400" spc="-5" dirty="0" smtClean="0">
                <a:latin typeface="Carlito"/>
                <a:cs typeface="Carlito"/>
              </a:rPr>
              <a:t>‘</a:t>
            </a:r>
          </a:p>
          <a:p>
            <a:pPr marR="1570990" algn="ctr">
              <a:lnSpc>
                <a:spcPts val="2870"/>
              </a:lnSpc>
              <a:spcBef>
                <a:spcPts val="95"/>
              </a:spcBef>
            </a:pPr>
            <a:r>
              <a:rPr sz="2400" spc="-5" dirty="0" smtClean="0">
                <a:latin typeface="Carlito"/>
                <a:cs typeface="Carlito"/>
              </a:rPr>
              <a:t>A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B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C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 000 </a:t>
            </a:r>
            <a:r>
              <a:rPr lang="en-US" sz="2400" dirty="0" smtClean="0">
                <a:latin typeface="Carlito"/>
                <a:cs typeface="Carlito"/>
              </a:rPr>
              <a:t>=0</a:t>
            </a:r>
            <a:endParaRPr sz="2400" dirty="0">
              <a:latin typeface="Carlito"/>
              <a:cs typeface="Carlito"/>
            </a:endParaRPr>
          </a:p>
          <a:p>
            <a:pPr marR="1632585" algn="ctr">
              <a:lnSpc>
                <a:spcPts val="2460"/>
              </a:lnSpc>
            </a:pPr>
            <a:endParaRPr lang="en-US" sz="2400" dirty="0" smtClean="0">
              <a:latin typeface="Carlito"/>
              <a:cs typeface="Carlito"/>
            </a:endParaRPr>
          </a:p>
          <a:p>
            <a:pPr marL="12700">
              <a:lnSpc>
                <a:spcPts val="3350"/>
              </a:lnSpc>
            </a:pPr>
            <a:r>
              <a:rPr sz="2400" spc="-5" dirty="0" smtClean="0">
                <a:latin typeface="Carlito"/>
                <a:cs typeface="Carlito"/>
              </a:rPr>
              <a:t>A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BC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 101 =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08576" y="2125128"/>
            <a:ext cx="2928367" cy="1156086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400" spc="-5" dirty="0" smtClean="0">
                <a:latin typeface="Carlito"/>
                <a:cs typeface="Carlito"/>
              </a:rPr>
              <a:t>AB</a:t>
            </a:r>
            <a:r>
              <a:rPr lang="en-US" sz="2400" spc="-5" dirty="0" smtClean="0">
                <a:latin typeface="Carlito"/>
                <a:cs typeface="Carlito"/>
              </a:rPr>
              <a:t>'</a:t>
            </a:r>
            <a:r>
              <a:rPr sz="2400" spc="-5" dirty="0" smtClean="0">
                <a:latin typeface="Carlito"/>
                <a:cs typeface="Carlito"/>
              </a:rPr>
              <a:t>C </a:t>
            </a:r>
            <a:r>
              <a:rPr sz="2400" dirty="0">
                <a:latin typeface="Carlito"/>
                <a:cs typeface="Carlito"/>
              </a:rPr>
              <a:t>= 010 =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spc="-5" dirty="0">
                <a:latin typeface="Carlito"/>
                <a:cs typeface="Carlito"/>
              </a:rPr>
              <a:t>ABC </a:t>
            </a:r>
            <a:r>
              <a:rPr sz="2400" dirty="0">
                <a:latin typeface="Carlito"/>
                <a:cs typeface="Carlito"/>
              </a:rPr>
              <a:t>= 111 =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4930" y="3970401"/>
            <a:ext cx="7763460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  <a:tab pos="5574665" algn="l"/>
              </a:tabLst>
            </a:pPr>
            <a:r>
              <a:rPr sz="3200" dirty="0">
                <a:latin typeface="Carlito"/>
                <a:cs typeface="Carlito"/>
              </a:rPr>
              <a:t>G</a:t>
            </a:r>
            <a:r>
              <a:rPr sz="3200" spc="-60" dirty="0">
                <a:latin typeface="Carlito"/>
                <a:cs typeface="Carlito"/>
              </a:rPr>
              <a:t>r</a:t>
            </a:r>
            <a:r>
              <a:rPr sz="3200" spc="-5" dirty="0">
                <a:latin typeface="Carlito"/>
                <a:cs typeface="Carlito"/>
              </a:rPr>
              <a:t>oup</a:t>
            </a:r>
            <a:r>
              <a:rPr sz="3200" spc="-15" dirty="0">
                <a:latin typeface="Carlito"/>
                <a:cs typeface="Carlito"/>
              </a:rPr>
              <a:t>i</a:t>
            </a:r>
            <a:r>
              <a:rPr sz="3200" spc="-5" dirty="0">
                <a:latin typeface="Carlito"/>
                <a:cs typeface="Carlito"/>
              </a:rPr>
              <a:t>n</a:t>
            </a:r>
            <a:r>
              <a:rPr sz="3200" dirty="0">
                <a:latin typeface="Carlito"/>
                <a:cs typeface="Carlito"/>
              </a:rPr>
              <a:t>g</a:t>
            </a:r>
            <a:r>
              <a:rPr sz="3200" spc="3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5" dirty="0">
                <a:latin typeface="Carlito"/>
                <a:cs typeface="Carlito"/>
              </a:rPr>
              <a:t> he</a:t>
            </a:r>
            <a:r>
              <a:rPr sz="3200" spc="-45" dirty="0">
                <a:latin typeface="Carlito"/>
                <a:cs typeface="Carlito"/>
              </a:rPr>
              <a:t>r</a:t>
            </a:r>
            <a:r>
              <a:rPr sz="3200" dirty="0">
                <a:latin typeface="Carlito"/>
                <a:cs typeface="Carlito"/>
              </a:rPr>
              <a:t>e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2 g</a:t>
            </a:r>
            <a:r>
              <a:rPr sz="3200" spc="-50" dirty="0">
                <a:latin typeface="Carlito"/>
                <a:cs typeface="Carlito"/>
              </a:rPr>
              <a:t>r</a:t>
            </a:r>
            <a:r>
              <a:rPr sz="3200" spc="-5" dirty="0">
                <a:latin typeface="Carlito"/>
                <a:cs typeface="Carlito"/>
              </a:rPr>
              <a:t>ou</a:t>
            </a:r>
            <a:r>
              <a:rPr sz="3200" spc="-20" dirty="0">
                <a:latin typeface="Carlito"/>
                <a:cs typeface="Carlito"/>
              </a:rPr>
              <a:t>p</a:t>
            </a:r>
            <a:r>
              <a:rPr sz="3200" dirty="0">
                <a:latin typeface="Carlito"/>
                <a:cs typeface="Carlito"/>
              </a:rPr>
              <a:t>s </a:t>
            </a:r>
            <a:r>
              <a:rPr sz="3200" spc="-5" dirty="0">
                <a:latin typeface="Carlito"/>
                <a:cs typeface="Carlito"/>
              </a:rPr>
              <a:t>o</a:t>
            </a:r>
            <a:r>
              <a:rPr sz="3200" dirty="0">
                <a:latin typeface="Carlito"/>
                <a:cs typeface="Carlito"/>
              </a:rPr>
              <a:t>f</a:t>
            </a:r>
            <a:r>
              <a:rPr sz="3200" spc="-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2	</a:t>
            </a:r>
            <a:r>
              <a:rPr lang="en-US" sz="3200" dirty="0" smtClean="0">
                <a:latin typeface="Carlito"/>
                <a:cs typeface="Carlito"/>
              </a:rPr>
              <a:t>  </a:t>
            </a:r>
            <a:r>
              <a:rPr sz="3200" dirty="0" smtClean="0">
                <a:latin typeface="Carlito"/>
                <a:cs typeface="Carlito"/>
              </a:rPr>
              <a:t>1</a:t>
            </a:r>
            <a:r>
              <a:rPr sz="3200" spc="-195" dirty="0" smtClean="0">
                <a:latin typeface="Carlito"/>
                <a:cs typeface="Carlito"/>
              </a:rPr>
              <a:t>’</a:t>
            </a:r>
            <a:r>
              <a:rPr sz="3200" dirty="0" smtClean="0">
                <a:latin typeface="Carlito"/>
                <a:cs typeface="Carlito"/>
              </a:rPr>
              <a:t>s  </a:t>
            </a:r>
            <a:r>
              <a:rPr lang="en-US" sz="3200" dirty="0">
                <a:latin typeface="Carlito"/>
                <a:cs typeface="Carlito"/>
              </a:rPr>
              <a:t>i</a:t>
            </a:r>
            <a:r>
              <a:rPr sz="3200" dirty="0" smtClean="0">
                <a:latin typeface="Carlito"/>
                <a:cs typeface="Carlito"/>
              </a:rPr>
              <a:t>s</a:t>
            </a:r>
            <a:r>
              <a:rPr sz="3200" spc="-5" dirty="0" smtClean="0">
                <a:latin typeface="Carlito"/>
                <a:cs typeface="Carlito"/>
              </a:rPr>
              <a:t> possible</a:t>
            </a:r>
            <a:endParaRPr lang="en-US" sz="3200" spc="-5" dirty="0" smtClean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  <a:tab pos="5574665" algn="l"/>
              </a:tabLst>
            </a:pPr>
            <a:endParaRPr lang="en-US" sz="3200" spc="-5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  <a:tab pos="5574665" algn="l"/>
              </a:tabLst>
            </a:pPr>
            <a:r>
              <a:rPr lang="en-US" sz="3200" spc="-5" dirty="0" smtClean="0">
                <a:latin typeface="Carlito"/>
                <a:cs typeface="Carlito"/>
              </a:rPr>
              <a:t>F=A’C’+AC</a:t>
            </a:r>
            <a:endParaRPr sz="3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501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24800" y="673608"/>
            <a:ext cx="3291840" cy="5486400"/>
            <a:chOff x="7924800" y="673608"/>
            <a:chExt cx="3291840" cy="5486400"/>
          </a:xfrm>
        </p:grpSpPr>
        <p:sp>
          <p:nvSpPr>
            <p:cNvPr id="4" name="object 4"/>
            <p:cNvSpPr/>
            <p:nvPr/>
          </p:nvSpPr>
          <p:spPr>
            <a:xfrm>
              <a:off x="7924800" y="673608"/>
              <a:ext cx="3291840" cy="5486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54439" y="1970532"/>
              <a:ext cx="1270" cy="1294765"/>
            </a:xfrm>
            <a:custGeom>
              <a:avLst/>
              <a:gdLst/>
              <a:ahLst/>
              <a:cxnLst/>
              <a:rect l="l" t="t" r="r" b="b"/>
              <a:pathLst>
                <a:path w="1270" h="1294764">
                  <a:moveTo>
                    <a:pt x="761" y="0"/>
                  </a:moveTo>
                  <a:lnTo>
                    <a:pt x="0" y="1294638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54439" y="1969008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5">
                  <a:moveTo>
                    <a:pt x="0" y="0"/>
                  </a:moveTo>
                  <a:lnTo>
                    <a:pt x="457200" y="165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0116" y="1970532"/>
              <a:ext cx="1905" cy="1295400"/>
            </a:xfrm>
            <a:custGeom>
              <a:avLst/>
              <a:gdLst/>
              <a:ahLst/>
              <a:cxnLst/>
              <a:rect l="l" t="t" r="r" b="b"/>
              <a:pathLst>
                <a:path w="1904" h="1295400">
                  <a:moveTo>
                    <a:pt x="1650" y="0"/>
                  </a:moveTo>
                  <a:lnTo>
                    <a:pt x="0" y="129540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54439" y="3264408"/>
              <a:ext cx="1295400" cy="1525905"/>
            </a:xfrm>
            <a:custGeom>
              <a:avLst/>
              <a:gdLst/>
              <a:ahLst/>
              <a:cxnLst/>
              <a:rect l="l" t="t" r="r" b="b"/>
              <a:pathLst>
                <a:path w="1295400" h="1525904">
                  <a:moveTo>
                    <a:pt x="457200" y="1650"/>
                  </a:moveTo>
                  <a:lnTo>
                    <a:pt x="0" y="0"/>
                  </a:lnTo>
                </a:path>
                <a:path w="1295400" h="1525904">
                  <a:moveTo>
                    <a:pt x="912876" y="1525523"/>
                  </a:moveTo>
                  <a:lnTo>
                    <a:pt x="914526" y="230124"/>
                  </a:lnTo>
                </a:path>
                <a:path w="1295400" h="1525904">
                  <a:moveTo>
                    <a:pt x="914400" y="228600"/>
                  </a:moveTo>
                  <a:lnTo>
                    <a:pt x="1295400" y="23025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48316" y="3494531"/>
              <a:ext cx="1905" cy="1295400"/>
            </a:xfrm>
            <a:custGeom>
              <a:avLst/>
              <a:gdLst/>
              <a:ahLst/>
              <a:cxnLst/>
              <a:rect l="l" t="t" r="r" b="b"/>
              <a:pathLst>
                <a:path w="1904" h="1295400">
                  <a:moveTo>
                    <a:pt x="1650" y="0"/>
                  </a:moveTo>
                  <a:lnTo>
                    <a:pt x="0" y="1295399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68839" y="4788408"/>
              <a:ext cx="381000" cy="1905"/>
            </a:xfrm>
            <a:custGeom>
              <a:avLst/>
              <a:gdLst/>
              <a:ahLst/>
              <a:cxnLst/>
              <a:rect l="l" t="t" r="r" b="b"/>
              <a:pathLst>
                <a:path w="381000" h="1904">
                  <a:moveTo>
                    <a:pt x="381000" y="165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1164" y="388365"/>
            <a:ext cx="6689055" cy="43043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9398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834390" algn="l"/>
                <a:tab pos="835025" algn="l"/>
              </a:tabLst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upper </a:t>
            </a:r>
            <a:r>
              <a:rPr sz="2400" spc="-15" dirty="0">
                <a:latin typeface="Carlito"/>
                <a:cs typeface="Carlito"/>
              </a:rPr>
              <a:t>group </a:t>
            </a:r>
            <a:r>
              <a:rPr sz="2400" dirty="0">
                <a:latin typeface="Carlito"/>
                <a:cs typeface="Carlito"/>
              </a:rPr>
              <a:t>A and C </a:t>
            </a:r>
            <a:r>
              <a:rPr sz="2400" spc="-10" dirty="0">
                <a:latin typeface="Carlito"/>
                <a:cs typeface="Carlito"/>
              </a:rPr>
              <a:t>are  </a:t>
            </a:r>
            <a:r>
              <a:rPr sz="2400" spc="-15" dirty="0">
                <a:latin typeface="Carlito"/>
                <a:cs typeface="Carlito"/>
              </a:rPr>
              <a:t>constants </a:t>
            </a:r>
            <a:r>
              <a:rPr sz="2400" dirty="0">
                <a:latin typeface="Carlito"/>
                <a:cs typeface="Carlito"/>
              </a:rPr>
              <a:t>and B is </a:t>
            </a:r>
            <a:r>
              <a:rPr sz="2400" spc="-5" dirty="0">
                <a:latin typeface="Carlito"/>
                <a:cs typeface="Carlito"/>
              </a:rPr>
              <a:t>varying.  </a:t>
            </a:r>
            <a:r>
              <a:rPr sz="2400" dirty="0">
                <a:latin typeface="Carlito"/>
                <a:cs typeface="Carlito"/>
              </a:rPr>
              <a:t>Neglect </a:t>
            </a:r>
            <a:r>
              <a:rPr sz="2400" spc="5" dirty="0">
                <a:latin typeface="Carlito"/>
                <a:cs typeface="Carlito"/>
              </a:rPr>
              <a:t>B</a:t>
            </a:r>
            <a:r>
              <a:rPr sz="2400" spc="5" dirty="0" smtClean="0">
                <a:latin typeface="Carlito"/>
                <a:cs typeface="Carlito"/>
              </a:rPr>
              <a:t>.</a:t>
            </a:r>
            <a:endParaRPr lang="en-US" sz="2400" spc="5" dirty="0" smtClean="0">
              <a:latin typeface="Carlito"/>
              <a:cs typeface="Carlito"/>
            </a:endParaRPr>
          </a:p>
          <a:p>
            <a:pPr marL="101600" marR="9398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834390" algn="l"/>
                <a:tab pos="835025" algn="l"/>
              </a:tabLst>
            </a:pPr>
            <a:r>
              <a:rPr sz="2400" spc="5" dirty="0" smtClean="0">
                <a:latin typeface="Carlito"/>
                <a:cs typeface="Carlito"/>
              </a:rPr>
              <a:t>A </a:t>
            </a:r>
            <a:r>
              <a:rPr sz="2400" dirty="0">
                <a:latin typeface="Carlito"/>
                <a:cs typeface="Carlito"/>
              </a:rPr>
              <a:t>and C </a:t>
            </a:r>
            <a:r>
              <a:rPr sz="2400" spc="-5" dirty="0">
                <a:latin typeface="Carlito"/>
                <a:cs typeface="Carlito"/>
              </a:rPr>
              <a:t>both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0</a:t>
            </a:r>
            <a:r>
              <a:rPr sz="2400" dirty="0" smtClean="0">
                <a:latin typeface="Carlito"/>
                <a:cs typeface="Carlito"/>
              </a:rPr>
              <a:t>.</a:t>
            </a:r>
            <a:r>
              <a:rPr sz="2400" spc="-5" dirty="0" smtClean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Hence output </a:t>
            </a:r>
            <a:r>
              <a:rPr sz="2400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this group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5" dirty="0">
                <a:latin typeface="Carlito"/>
                <a:cs typeface="Carlito"/>
              </a:rPr>
              <a:t>AC</a:t>
            </a:r>
            <a:endParaRPr sz="2400" dirty="0">
              <a:latin typeface="Carlito"/>
              <a:cs typeface="Carlito"/>
            </a:endParaRPr>
          </a:p>
          <a:p>
            <a:pPr marL="101600" marR="1524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42950" algn="l"/>
                <a:tab pos="743585" algn="l"/>
              </a:tabLst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upper </a:t>
            </a:r>
            <a:r>
              <a:rPr sz="2400" spc="-15" dirty="0">
                <a:latin typeface="Carlito"/>
                <a:cs typeface="Carlito"/>
              </a:rPr>
              <a:t>group </a:t>
            </a:r>
            <a:r>
              <a:rPr sz="2400" dirty="0">
                <a:latin typeface="Carlito"/>
                <a:cs typeface="Carlito"/>
              </a:rPr>
              <a:t>A and C </a:t>
            </a:r>
            <a:r>
              <a:rPr sz="2400" spc="-10" dirty="0">
                <a:latin typeface="Carlito"/>
                <a:cs typeface="Carlito"/>
              </a:rPr>
              <a:t>are  </a:t>
            </a:r>
            <a:r>
              <a:rPr sz="2400" spc="-15" dirty="0">
                <a:latin typeface="Carlito"/>
                <a:cs typeface="Carlito"/>
              </a:rPr>
              <a:t>constants </a:t>
            </a:r>
            <a:r>
              <a:rPr sz="2400" dirty="0">
                <a:latin typeface="Carlito"/>
                <a:cs typeface="Carlito"/>
              </a:rPr>
              <a:t>and B is </a:t>
            </a:r>
            <a:r>
              <a:rPr sz="2400" spc="-5" dirty="0">
                <a:latin typeface="Carlito"/>
                <a:cs typeface="Carlito"/>
              </a:rPr>
              <a:t>varying.  </a:t>
            </a:r>
            <a:r>
              <a:rPr sz="2400" dirty="0">
                <a:latin typeface="Carlito"/>
                <a:cs typeface="Carlito"/>
              </a:rPr>
              <a:t>Neglect </a:t>
            </a:r>
            <a:r>
              <a:rPr sz="2400" spc="5" dirty="0">
                <a:latin typeface="Carlito"/>
                <a:cs typeface="Carlito"/>
              </a:rPr>
              <a:t>B.A </a:t>
            </a:r>
            <a:r>
              <a:rPr sz="2400" dirty="0">
                <a:latin typeface="Carlito"/>
                <a:cs typeface="Carlito"/>
              </a:rPr>
              <a:t>and C </a:t>
            </a:r>
            <a:r>
              <a:rPr sz="2400" spc="-5" dirty="0">
                <a:latin typeface="Carlito"/>
                <a:cs typeface="Carlito"/>
              </a:rPr>
              <a:t>both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0.  </a:t>
            </a:r>
            <a:r>
              <a:rPr sz="2400" spc="-5" dirty="0">
                <a:latin typeface="Carlito"/>
                <a:cs typeface="Carlito"/>
              </a:rPr>
              <a:t>Hence output of this </a:t>
            </a:r>
            <a:r>
              <a:rPr sz="2400" spc="-15" dirty="0">
                <a:latin typeface="Carlito"/>
                <a:cs typeface="Carlito"/>
              </a:rPr>
              <a:t>group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AC</a:t>
            </a:r>
            <a:endParaRPr sz="2400" dirty="0">
              <a:latin typeface="Carlito"/>
              <a:cs typeface="Carlito"/>
            </a:endParaRPr>
          </a:p>
          <a:p>
            <a:pPr marL="558800" indent="-457200">
              <a:lnSpc>
                <a:spcPts val="3729"/>
              </a:lnSpc>
              <a:spcBef>
                <a:spcPts val="1445"/>
              </a:spcBef>
              <a:buFont typeface="Wingdings"/>
              <a:buChar char=""/>
              <a:tabLst>
                <a:tab pos="558800" algn="l"/>
              </a:tabLst>
            </a:pPr>
            <a:r>
              <a:rPr sz="3200" spc="-5" dirty="0">
                <a:latin typeface="Carlito"/>
                <a:cs typeface="Carlito"/>
              </a:rPr>
              <a:t>Thus output </a:t>
            </a:r>
            <a:r>
              <a:rPr sz="3200" dirty="0">
                <a:latin typeface="Carlito"/>
                <a:cs typeface="Carlito"/>
              </a:rPr>
              <a:t>Y is </a:t>
            </a:r>
            <a:r>
              <a:rPr sz="3200" spc="-5" dirty="0">
                <a:latin typeface="Carlito"/>
                <a:cs typeface="Carlito"/>
              </a:rPr>
              <a:t>given by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 smtClean="0">
                <a:latin typeface="Carlito"/>
                <a:cs typeface="Carlito"/>
              </a:rPr>
              <a:t>,</a:t>
            </a:r>
            <a:endParaRPr lang="en-US" sz="3200" dirty="0" smtClean="0">
              <a:latin typeface="Carlito"/>
              <a:cs typeface="Carlito"/>
            </a:endParaRPr>
          </a:p>
          <a:p>
            <a:pPr marL="558800" indent="-457200">
              <a:lnSpc>
                <a:spcPts val="3729"/>
              </a:lnSpc>
              <a:spcBef>
                <a:spcPts val="1445"/>
              </a:spcBef>
              <a:buFont typeface="Wingdings"/>
              <a:buChar char=""/>
              <a:tabLst>
                <a:tab pos="558800" algn="l"/>
              </a:tabLst>
            </a:pPr>
            <a:r>
              <a:rPr lang="en-US" sz="3200" dirty="0" smtClean="0">
                <a:latin typeface="Carlito"/>
                <a:cs typeface="Carlito"/>
              </a:rPr>
              <a:t>Y-A’C’+AC</a:t>
            </a:r>
            <a:endParaRPr sz="3200" dirty="0">
              <a:latin typeface="Carlito"/>
              <a:cs typeface="Carlito"/>
            </a:endParaRPr>
          </a:p>
          <a:p>
            <a:pPr marR="1164590" algn="r">
              <a:lnSpc>
                <a:spcPts val="2760"/>
              </a:lnSpc>
            </a:pPr>
            <a:endParaRPr lang="en-US"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72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468662"/>
            <a:ext cx="9074727" cy="5698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360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544" y="2060448"/>
            <a:ext cx="4436363" cy="443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24728" y="1991867"/>
            <a:ext cx="2192020" cy="1301750"/>
            <a:chOff x="5824728" y="1991867"/>
            <a:chExt cx="2192020" cy="1301750"/>
          </a:xfrm>
        </p:grpSpPr>
        <p:sp>
          <p:nvSpPr>
            <p:cNvPr id="5" name="object 5"/>
            <p:cNvSpPr/>
            <p:nvPr/>
          </p:nvSpPr>
          <p:spPr>
            <a:xfrm>
              <a:off x="5954395" y="2060066"/>
              <a:ext cx="1099185" cy="1030605"/>
            </a:xfrm>
            <a:custGeom>
              <a:avLst/>
              <a:gdLst/>
              <a:ahLst/>
              <a:cxnLst/>
              <a:rect l="l" t="t" r="r" b="b"/>
              <a:pathLst>
                <a:path w="1099184" h="1030605">
                  <a:moveTo>
                    <a:pt x="0" y="0"/>
                  </a:moveTo>
                  <a:lnTo>
                    <a:pt x="1098803" y="1030224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9256" y="1991867"/>
              <a:ext cx="969263" cy="789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4728" y="2503931"/>
              <a:ext cx="928116" cy="789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4616" y="2247899"/>
              <a:ext cx="801624" cy="7894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24419" y="2322322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14943" y="2247900"/>
            <a:ext cx="801624" cy="78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24747" y="2322322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13747" y="2247900"/>
            <a:ext cx="801624" cy="789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23552" y="2322322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14076" y="2247900"/>
            <a:ext cx="801624" cy="7894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23626" y="2322322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15811" y="3112007"/>
            <a:ext cx="802005" cy="2887980"/>
            <a:chOff x="6115811" y="3112007"/>
            <a:chExt cx="802005" cy="2887980"/>
          </a:xfrm>
        </p:grpSpPr>
        <p:sp>
          <p:nvSpPr>
            <p:cNvPr id="17" name="object 17"/>
            <p:cNvSpPr/>
            <p:nvPr/>
          </p:nvSpPr>
          <p:spPr>
            <a:xfrm>
              <a:off x="6115811" y="3112007"/>
              <a:ext cx="801623" cy="7894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5811" y="3811523"/>
              <a:ext cx="801623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5811" y="4511039"/>
              <a:ext cx="801623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15811" y="5210555"/>
              <a:ext cx="801623" cy="7894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33896" y="1979510"/>
            <a:ext cx="939800" cy="375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4020">
              <a:lnSpc>
                <a:spcPct val="120100"/>
              </a:lnSpc>
              <a:spcBef>
                <a:spcPts val="100"/>
              </a:spcBef>
            </a:pPr>
            <a:r>
              <a:rPr sz="2800" spc="-45" dirty="0">
                <a:latin typeface="Arial"/>
                <a:cs typeface="Arial"/>
              </a:rPr>
              <a:t>CD  </a:t>
            </a:r>
            <a:r>
              <a:rPr sz="2800" spc="-65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  <a:spcBef>
                <a:spcPts val="1430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  <a:spcBef>
                <a:spcPts val="2150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  <a:spcBef>
                <a:spcPts val="2150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  <a:p>
            <a:pPr marL="304165">
              <a:lnSpc>
                <a:spcPct val="100000"/>
              </a:lnSpc>
              <a:spcBef>
                <a:spcPts val="2155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28810" y="5469092"/>
            <a:ext cx="461009" cy="3810"/>
          </a:xfrm>
          <a:custGeom>
            <a:avLst/>
            <a:gdLst/>
            <a:ahLst/>
            <a:cxnLst/>
            <a:rect l="l" t="t" r="r" b="b"/>
            <a:pathLst>
              <a:path w="461009" h="3810">
                <a:moveTo>
                  <a:pt x="0" y="3299"/>
                </a:moveTo>
                <a:lnTo>
                  <a:pt x="128403" y="3300"/>
                </a:lnTo>
              </a:path>
              <a:path w="461009" h="3810">
                <a:moveTo>
                  <a:pt x="156465" y="0"/>
                </a:moveTo>
                <a:lnTo>
                  <a:pt x="298053" y="0"/>
                </a:lnTo>
              </a:path>
              <a:path w="461009" h="3810">
                <a:moveTo>
                  <a:pt x="309527" y="3300"/>
                </a:moveTo>
                <a:lnTo>
                  <a:pt x="460895" y="3300"/>
                </a:lnTo>
              </a:path>
            </a:pathLst>
          </a:custGeom>
          <a:ln w="87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59695" y="4736048"/>
            <a:ext cx="306070" cy="3810"/>
          </a:xfrm>
          <a:custGeom>
            <a:avLst/>
            <a:gdLst/>
            <a:ahLst/>
            <a:cxnLst/>
            <a:rect l="l" t="t" r="r" b="b"/>
            <a:pathLst>
              <a:path w="306070" h="3810">
                <a:moveTo>
                  <a:pt x="0" y="0"/>
                </a:moveTo>
                <a:lnTo>
                  <a:pt x="142128" y="0"/>
                </a:lnTo>
              </a:path>
              <a:path w="306070" h="3810">
                <a:moveTo>
                  <a:pt x="153577" y="3300"/>
                </a:moveTo>
                <a:lnTo>
                  <a:pt x="305896" y="3300"/>
                </a:lnTo>
              </a:path>
            </a:pathLst>
          </a:custGeom>
          <a:ln w="8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2888" y="4030695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128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6902" y="4030695"/>
            <a:ext cx="304165" cy="3810"/>
          </a:xfrm>
          <a:custGeom>
            <a:avLst/>
            <a:gdLst/>
            <a:ahLst/>
            <a:cxnLst/>
            <a:rect l="l" t="t" r="r" b="b"/>
            <a:pathLst>
              <a:path w="304165" h="3810">
                <a:moveTo>
                  <a:pt x="0" y="0"/>
                </a:moveTo>
                <a:lnTo>
                  <a:pt x="141281" y="0"/>
                </a:lnTo>
              </a:path>
              <a:path w="304165" h="3810">
                <a:moveTo>
                  <a:pt x="152729" y="3317"/>
                </a:moveTo>
                <a:lnTo>
                  <a:pt x="303769" y="3317"/>
                </a:lnTo>
              </a:path>
            </a:pathLst>
          </a:custGeom>
          <a:ln w="8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82797" y="3369021"/>
            <a:ext cx="616585" cy="3810"/>
          </a:xfrm>
          <a:custGeom>
            <a:avLst/>
            <a:gdLst/>
            <a:ahLst/>
            <a:cxnLst/>
            <a:rect l="l" t="t" r="r" b="b"/>
            <a:pathLst>
              <a:path w="616584" h="3810">
                <a:moveTo>
                  <a:pt x="0" y="0"/>
                </a:moveTo>
                <a:lnTo>
                  <a:pt x="128515" y="0"/>
                </a:lnTo>
              </a:path>
              <a:path w="616584" h="3810">
                <a:moveTo>
                  <a:pt x="156260" y="3300"/>
                </a:moveTo>
                <a:lnTo>
                  <a:pt x="284345" y="3300"/>
                </a:lnTo>
              </a:path>
              <a:path w="616584" h="3810">
                <a:moveTo>
                  <a:pt x="312524" y="0"/>
                </a:moveTo>
                <a:lnTo>
                  <a:pt x="453848" y="0"/>
                </a:lnTo>
              </a:path>
              <a:path w="616584" h="3810">
                <a:moveTo>
                  <a:pt x="465369" y="3300"/>
                </a:moveTo>
                <a:lnTo>
                  <a:pt x="616514" y="3300"/>
                </a:lnTo>
              </a:path>
            </a:pathLst>
          </a:custGeom>
          <a:ln w="8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34575" y="5464521"/>
            <a:ext cx="299720" cy="3810"/>
          </a:xfrm>
          <a:custGeom>
            <a:avLst/>
            <a:gdLst/>
            <a:ahLst/>
            <a:cxnLst/>
            <a:rect l="l" t="t" r="r" b="b"/>
            <a:pathLst>
              <a:path w="299720" h="3810">
                <a:moveTo>
                  <a:pt x="0" y="3299"/>
                </a:moveTo>
                <a:lnTo>
                  <a:pt x="128972" y="3300"/>
                </a:lnTo>
              </a:path>
              <a:path w="299720" h="3810">
                <a:moveTo>
                  <a:pt x="157405" y="0"/>
                </a:moveTo>
                <a:lnTo>
                  <a:pt x="299534" y="0"/>
                </a:lnTo>
              </a:path>
            </a:pathLst>
          </a:custGeom>
          <a:ln w="8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4471" y="4731477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2011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86689" y="402612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8983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82837" y="402612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2128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7788" y="3364448"/>
            <a:ext cx="454025" cy="3810"/>
          </a:xfrm>
          <a:custGeom>
            <a:avLst/>
            <a:gdLst/>
            <a:ahLst/>
            <a:cxnLst/>
            <a:rect l="l" t="t" r="r" b="b"/>
            <a:pathLst>
              <a:path w="454025" h="3810">
                <a:moveTo>
                  <a:pt x="0" y="0"/>
                </a:moveTo>
                <a:lnTo>
                  <a:pt x="128128" y="0"/>
                </a:lnTo>
              </a:path>
              <a:path w="454025" h="3810">
                <a:moveTo>
                  <a:pt x="156129" y="3300"/>
                </a:moveTo>
                <a:lnTo>
                  <a:pt x="284255" y="3300"/>
                </a:lnTo>
              </a:path>
              <a:path w="454025" h="3810">
                <a:moveTo>
                  <a:pt x="312256" y="0"/>
                </a:moveTo>
                <a:lnTo>
                  <a:pt x="453537" y="0"/>
                </a:lnTo>
              </a:path>
            </a:pathLst>
          </a:custGeom>
          <a:ln w="8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66580" y="5467820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781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17972" y="4026123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771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17803" y="3364448"/>
            <a:ext cx="287020" cy="3810"/>
          </a:xfrm>
          <a:custGeom>
            <a:avLst/>
            <a:gdLst/>
            <a:ahLst/>
            <a:cxnLst/>
            <a:rect l="l" t="t" r="r" b="b"/>
            <a:pathLst>
              <a:path w="287020" h="3810">
                <a:moveTo>
                  <a:pt x="0" y="0"/>
                </a:moveTo>
                <a:lnTo>
                  <a:pt x="129549" y="0"/>
                </a:lnTo>
              </a:path>
              <a:path w="287020" h="3810">
                <a:moveTo>
                  <a:pt x="157489" y="3300"/>
                </a:moveTo>
                <a:lnTo>
                  <a:pt x="287021" y="3300"/>
                </a:lnTo>
              </a:path>
            </a:pathLst>
          </a:custGeom>
          <a:ln w="8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28445" y="5467820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49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19286" y="54678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6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992704" y="473477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950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80030" y="4026123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49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10142" y="402944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6" y="0"/>
                </a:lnTo>
              </a:path>
            </a:pathLst>
          </a:custGeom>
          <a:ln w="8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1250" y="3364448"/>
            <a:ext cx="286385" cy="3810"/>
          </a:xfrm>
          <a:custGeom>
            <a:avLst/>
            <a:gdLst/>
            <a:ahLst/>
            <a:cxnLst/>
            <a:rect l="l" t="t" r="r" b="b"/>
            <a:pathLst>
              <a:path w="286384" h="3810">
                <a:moveTo>
                  <a:pt x="0" y="0"/>
                </a:moveTo>
                <a:lnTo>
                  <a:pt x="128983" y="0"/>
                </a:lnTo>
              </a:path>
              <a:path w="286384" h="3810">
                <a:moveTo>
                  <a:pt x="156984" y="3300"/>
                </a:moveTo>
                <a:lnTo>
                  <a:pt x="285957" y="3300"/>
                </a:lnTo>
              </a:path>
            </a:pathLst>
          </a:custGeom>
          <a:ln w="8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27578" y="336774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19" y="0"/>
                </a:lnTo>
              </a:path>
            </a:pathLst>
          </a:custGeom>
          <a:ln w="8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7046594" y="3083941"/>
          <a:ext cx="4397375" cy="279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8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9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85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sz="1650" i="1" spc="12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50" i="1" spc="12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50" i="1" spc="8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650" i="1" spc="9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sz="1650" i="1" spc="8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6830" algn="ctr">
                        <a:lnSpc>
                          <a:spcPct val="100000"/>
                        </a:lnSpc>
                      </a:pPr>
                      <a:r>
                        <a:rPr sz="1650" i="1" spc="9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50" i="1" spc="7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22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50" i="1" spc="5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0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650" i="1" spc="6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56515" algn="ctr">
                        <a:lnSpc>
                          <a:spcPct val="100000"/>
                        </a:lnSpc>
                      </a:pPr>
                      <a:r>
                        <a:rPr sz="1650" i="1" spc="10" dirty="0">
                          <a:latin typeface="Times New Roman"/>
                          <a:cs typeface="Times New Roman"/>
                        </a:rPr>
                        <a:t>ABC</a:t>
                      </a:r>
                      <a:r>
                        <a:rPr sz="1650" i="1" spc="-2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spc="35" dirty="0">
                          <a:latin typeface="Times New Roman"/>
                          <a:cs typeface="Times New Roman"/>
                        </a:rPr>
                        <a:t>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700" i="1" spc="3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22885">
                        <a:lnSpc>
                          <a:spcPct val="100000"/>
                        </a:lnSpc>
                      </a:pPr>
                      <a:r>
                        <a:rPr sz="1650" i="1" spc="1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0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32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50" i="1" spc="90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650" i="1" spc="9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650" i="1" spc="4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1650" i="1" spc="55" dirty="0">
                          <a:latin typeface="Times New Roman"/>
                          <a:cs typeface="Times New Roman"/>
                        </a:rPr>
                        <a:t>ABCD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676401" y="781939"/>
            <a:ext cx="6483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arlito"/>
                <a:cs typeface="Carlito"/>
              </a:rPr>
              <a:t>The </a:t>
            </a:r>
            <a:r>
              <a:rPr sz="3600" b="1" spc="-20" dirty="0">
                <a:latin typeface="Carlito"/>
                <a:cs typeface="Carlito"/>
              </a:rPr>
              <a:t>4-Variable</a:t>
            </a:r>
            <a:r>
              <a:rPr sz="3600" b="1" spc="-90" dirty="0">
                <a:latin typeface="Carlito"/>
                <a:cs typeface="Carlito"/>
              </a:rPr>
              <a:t> </a:t>
            </a:r>
            <a:r>
              <a:rPr sz="3600" b="1" spc="-5" dirty="0">
                <a:latin typeface="Carlito"/>
                <a:cs typeface="Carlito"/>
              </a:rPr>
              <a:t>K-Map</a:t>
            </a:r>
            <a:endParaRPr sz="3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650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5844" y="3246120"/>
            <a:ext cx="4087495" cy="300355"/>
          </a:xfrm>
          <a:custGeom>
            <a:avLst/>
            <a:gdLst/>
            <a:ahLst/>
            <a:cxnLst/>
            <a:rect l="l" t="t" r="r" b="b"/>
            <a:pathLst>
              <a:path w="4087495" h="300354">
                <a:moveTo>
                  <a:pt x="0" y="300227"/>
                </a:moveTo>
                <a:lnTo>
                  <a:pt x="3693" y="255851"/>
                </a:lnTo>
                <a:lnTo>
                  <a:pt x="14424" y="213499"/>
                </a:lnTo>
                <a:lnTo>
                  <a:pt x="31664" y="173637"/>
                </a:lnTo>
                <a:lnTo>
                  <a:pt x="54888" y="136728"/>
                </a:lnTo>
                <a:lnTo>
                  <a:pt x="83568" y="103235"/>
                </a:lnTo>
                <a:lnTo>
                  <a:pt x="117178" y="73623"/>
                </a:lnTo>
                <a:lnTo>
                  <a:pt x="155191" y="48355"/>
                </a:lnTo>
                <a:lnTo>
                  <a:pt x="197081" y="27895"/>
                </a:lnTo>
                <a:lnTo>
                  <a:pt x="242320" y="12707"/>
                </a:lnTo>
                <a:lnTo>
                  <a:pt x="290382" y="3254"/>
                </a:lnTo>
                <a:lnTo>
                  <a:pt x="340740" y="0"/>
                </a:lnTo>
                <a:lnTo>
                  <a:pt x="3746627" y="0"/>
                </a:lnTo>
                <a:lnTo>
                  <a:pt x="3796985" y="3254"/>
                </a:lnTo>
                <a:lnTo>
                  <a:pt x="3845047" y="12707"/>
                </a:lnTo>
                <a:lnTo>
                  <a:pt x="3890286" y="27895"/>
                </a:lnTo>
                <a:lnTo>
                  <a:pt x="3932176" y="48355"/>
                </a:lnTo>
                <a:lnTo>
                  <a:pt x="3970189" y="73623"/>
                </a:lnTo>
                <a:lnTo>
                  <a:pt x="4003799" y="103235"/>
                </a:lnTo>
                <a:lnTo>
                  <a:pt x="4032479" y="136728"/>
                </a:lnTo>
                <a:lnTo>
                  <a:pt x="4055703" y="173637"/>
                </a:lnTo>
                <a:lnTo>
                  <a:pt x="4072943" y="213499"/>
                </a:lnTo>
                <a:lnTo>
                  <a:pt x="4083674" y="255851"/>
                </a:lnTo>
                <a:lnTo>
                  <a:pt x="4087367" y="300227"/>
                </a:lnTo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6511" y="3913759"/>
            <a:ext cx="4086225" cy="300355"/>
          </a:xfrm>
          <a:custGeom>
            <a:avLst/>
            <a:gdLst/>
            <a:ahLst/>
            <a:cxnLst/>
            <a:rect l="l" t="t" r="r" b="b"/>
            <a:pathLst>
              <a:path w="4086225" h="300354">
                <a:moveTo>
                  <a:pt x="0" y="300101"/>
                </a:moveTo>
                <a:lnTo>
                  <a:pt x="3693" y="255755"/>
                </a:lnTo>
                <a:lnTo>
                  <a:pt x="14423" y="213430"/>
                </a:lnTo>
                <a:lnTo>
                  <a:pt x="31662" y="173588"/>
                </a:lnTo>
                <a:lnTo>
                  <a:pt x="54882" y="136695"/>
                </a:lnTo>
                <a:lnTo>
                  <a:pt x="83556" y="103215"/>
                </a:lnTo>
                <a:lnTo>
                  <a:pt x="117157" y="73611"/>
                </a:lnTo>
                <a:lnTo>
                  <a:pt x="155158" y="48349"/>
                </a:lnTo>
                <a:lnTo>
                  <a:pt x="197032" y="27893"/>
                </a:lnTo>
                <a:lnTo>
                  <a:pt x="242250" y="12706"/>
                </a:lnTo>
                <a:lnTo>
                  <a:pt x="290287" y="3254"/>
                </a:lnTo>
                <a:lnTo>
                  <a:pt x="340613" y="0"/>
                </a:lnTo>
                <a:lnTo>
                  <a:pt x="3745230" y="0"/>
                </a:lnTo>
                <a:lnTo>
                  <a:pt x="3795556" y="3254"/>
                </a:lnTo>
                <a:lnTo>
                  <a:pt x="3843593" y="12706"/>
                </a:lnTo>
                <a:lnTo>
                  <a:pt x="3888811" y="27893"/>
                </a:lnTo>
                <a:lnTo>
                  <a:pt x="3930685" y="48349"/>
                </a:lnTo>
                <a:lnTo>
                  <a:pt x="3968686" y="73611"/>
                </a:lnTo>
                <a:lnTo>
                  <a:pt x="4002287" y="103215"/>
                </a:lnTo>
                <a:lnTo>
                  <a:pt x="4030961" y="136695"/>
                </a:lnTo>
                <a:lnTo>
                  <a:pt x="4054181" y="173588"/>
                </a:lnTo>
                <a:lnTo>
                  <a:pt x="4071420" y="213430"/>
                </a:lnTo>
                <a:lnTo>
                  <a:pt x="4082150" y="255755"/>
                </a:lnTo>
                <a:lnTo>
                  <a:pt x="4085843" y="300101"/>
                </a:lnTo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451859" y="1688592"/>
            <a:ext cx="4735830" cy="4184015"/>
            <a:chOff x="3451859" y="1688592"/>
            <a:chExt cx="4735830" cy="4184015"/>
          </a:xfrm>
        </p:grpSpPr>
        <p:sp>
          <p:nvSpPr>
            <p:cNvPr id="6" name="object 6"/>
            <p:cNvSpPr/>
            <p:nvPr/>
          </p:nvSpPr>
          <p:spPr>
            <a:xfrm>
              <a:off x="4096511" y="4570602"/>
              <a:ext cx="4086225" cy="300355"/>
            </a:xfrm>
            <a:custGeom>
              <a:avLst/>
              <a:gdLst/>
              <a:ahLst/>
              <a:cxnLst/>
              <a:rect l="l" t="t" r="r" b="b"/>
              <a:pathLst>
                <a:path w="4086225" h="300354">
                  <a:moveTo>
                    <a:pt x="0" y="300101"/>
                  </a:moveTo>
                  <a:lnTo>
                    <a:pt x="3693" y="255755"/>
                  </a:lnTo>
                  <a:lnTo>
                    <a:pt x="14423" y="213430"/>
                  </a:lnTo>
                  <a:lnTo>
                    <a:pt x="31662" y="173588"/>
                  </a:lnTo>
                  <a:lnTo>
                    <a:pt x="54882" y="136695"/>
                  </a:lnTo>
                  <a:lnTo>
                    <a:pt x="83556" y="103215"/>
                  </a:lnTo>
                  <a:lnTo>
                    <a:pt x="117157" y="73611"/>
                  </a:lnTo>
                  <a:lnTo>
                    <a:pt x="155158" y="48349"/>
                  </a:lnTo>
                  <a:lnTo>
                    <a:pt x="197032" y="27893"/>
                  </a:lnTo>
                  <a:lnTo>
                    <a:pt x="242250" y="12706"/>
                  </a:lnTo>
                  <a:lnTo>
                    <a:pt x="290287" y="3254"/>
                  </a:lnTo>
                  <a:lnTo>
                    <a:pt x="340613" y="0"/>
                  </a:lnTo>
                  <a:lnTo>
                    <a:pt x="3745230" y="0"/>
                  </a:lnTo>
                  <a:lnTo>
                    <a:pt x="3795556" y="3254"/>
                  </a:lnTo>
                  <a:lnTo>
                    <a:pt x="3843593" y="12706"/>
                  </a:lnTo>
                  <a:lnTo>
                    <a:pt x="3888811" y="27893"/>
                  </a:lnTo>
                  <a:lnTo>
                    <a:pt x="3930685" y="48349"/>
                  </a:lnTo>
                  <a:lnTo>
                    <a:pt x="3968686" y="73611"/>
                  </a:lnTo>
                  <a:lnTo>
                    <a:pt x="4002287" y="103215"/>
                  </a:lnTo>
                  <a:lnTo>
                    <a:pt x="4030961" y="136695"/>
                  </a:lnTo>
                  <a:lnTo>
                    <a:pt x="4054181" y="173588"/>
                  </a:lnTo>
                  <a:lnTo>
                    <a:pt x="4071420" y="213430"/>
                  </a:lnTo>
                  <a:lnTo>
                    <a:pt x="4082150" y="255755"/>
                  </a:lnTo>
                  <a:lnTo>
                    <a:pt x="4085843" y="300101"/>
                  </a:lnTo>
                </a:path>
              </a:pathLst>
            </a:custGeom>
            <a:ln w="914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8511" y="2409444"/>
              <a:ext cx="2247900" cy="3458210"/>
            </a:xfrm>
            <a:custGeom>
              <a:avLst/>
              <a:gdLst/>
              <a:ahLst/>
              <a:cxnLst/>
              <a:rect l="l" t="t" r="r" b="b"/>
              <a:pathLst>
                <a:path w="2247900" h="3458210">
                  <a:moveTo>
                    <a:pt x="1947671" y="28955"/>
                  </a:moveTo>
                  <a:lnTo>
                    <a:pt x="1996382" y="32698"/>
                  </a:lnTo>
                  <a:lnTo>
                    <a:pt x="2042586" y="43532"/>
                  </a:lnTo>
                  <a:lnTo>
                    <a:pt x="2085666" y="60869"/>
                  </a:lnTo>
                  <a:lnTo>
                    <a:pt x="2125004" y="84120"/>
                  </a:lnTo>
                  <a:lnTo>
                    <a:pt x="2159984" y="112696"/>
                  </a:lnTo>
                  <a:lnTo>
                    <a:pt x="2189987" y="146008"/>
                  </a:lnTo>
                  <a:lnTo>
                    <a:pt x="2214398" y="183466"/>
                  </a:lnTo>
                  <a:lnTo>
                    <a:pt x="2232599" y="224483"/>
                  </a:lnTo>
                  <a:lnTo>
                    <a:pt x="2243971" y="268468"/>
                  </a:lnTo>
                  <a:lnTo>
                    <a:pt x="2247899" y="314832"/>
                  </a:lnTo>
                  <a:lnTo>
                    <a:pt x="2247899" y="3172079"/>
                  </a:lnTo>
                  <a:lnTo>
                    <a:pt x="2243971" y="3218443"/>
                  </a:lnTo>
                  <a:lnTo>
                    <a:pt x="2232599" y="3262428"/>
                  </a:lnTo>
                  <a:lnTo>
                    <a:pt x="2214398" y="3303445"/>
                  </a:lnTo>
                  <a:lnTo>
                    <a:pt x="2189988" y="3340903"/>
                  </a:lnTo>
                  <a:lnTo>
                    <a:pt x="2159984" y="3374215"/>
                  </a:lnTo>
                  <a:lnTo>
                    <a:pt x="2125004" y="3402791"/>
                  </a:lnTo>
                  <a:lnTo>
                    <a:pt x="2085666" y="3426042"/>
                  </a:lnTo>
                  <a:lnTo>
                    <a:pt x="2042586" y="3443379"/>
                  </a:lnTo>
                  <a:lnTo>
                    <a:pt x="1996382" y="3454213"/>
                  </a:lnTo>
                  <a:lnTo>
                    <a:pt x="1947671" y="3457955"/>
                  </a:lnTo>
                </a:path>
                <a:path w="2247900" h="3458210">
                  <a:moveTo>
                    <a:pt x="1961388" y="28955"/>
                  </a:moveTo>
                  <a:lnTo>
                    <a:pt x="1903964" y="33013"/>
                  </a:lnTo>
                  <a:lnTo>
                    <a:pt x="1850475" y="44648"/>
                  </a:lnTo>
                  <a:lnTo>
                    <a:pt x="1802066" y="63058"/>
                  </a:lnTo>
                  <a:lnTo>
                    <a:pt x="1759886" y="87439"/>
                  </a:lnTo>
                  <a:lnTo>
                    <a:pt x="1725082" y="116987"/>
                  </a:lnTo>
                  <a:lnTo>
                    <a:pt x="1698801" y="150899"/>
                  </a:lnTo>
                  <a:lnTo>
                    <a:pt x="1682191" y="188371"/>
                  </a:lnTo>
                  <a:lnTo>
                    <a:pt x="1676399" y="228600"/>
                  </a:lnTo>
                </a:path>
                <a:path w="2247900" h="3458210">
                  <a:moveTo>
                    <a:pt x="1943099" y="3453383"/>
                  </a:moveTo>
                  <a:lnTo>
                    <a:pt x="1885356" y="3449327"/>
                  </a:lnTo>
                  <a:lnTo>
                    <a:pt x="1831574" y="3437695"/>
                  </a:lnTo>
                  <a:lnTo>
                    <a:pt x="1782905" y="3419288"/>
                  </a:lnTo>
                  <a:lnTo>
                    <a:pt x="1740503" y="3394910"/>
                  </a:lnTo>
                  <a:lnTo>
                    <a:pt x="1705518" y="3365363"/>
                  </a:lnTo>
                  <a:lnTo>
                    <a:pt x="1679102" y="3331450"/>
                  </a:lnTo>
                  <a:lnTo>
                    <a:pt x="1662408" y="3293975"/>
                  </a:lnTo>
                  <a:lnTo>
                    <a:pt x="1656588" y="3253740"/>
                  </a:lnTo>
                </a:path>
                <a:path w="2247900" h="3458210">
                  <a:moveTo>
                    <a:pt x="1132332" y="15239"/>
                  </a:moveTo>
                  <a:lnTo>
                    <a:pt x="1181042" y="18982"/>
                  </a:lnTo>
                  <a:lnTo>
                    <a:pt x="1227246" y="29816"/>
                  </a:lnTo>
                  <a:lnTo>
                    <a:pt x="1270326" y="47153"/>
                  </a:lnTo>
                  <a:lnTo>
                    <a:pt x="1309664" y="70404"/>
                  </a:lnTo>
                  <a:lnTo>
                    <a:pt x="1344644" y="98980"/>
                  </a:lnTo>
                  <a:lnTo>
                    <a:pt x="1374648" y="132292"/>
                  </a:lnTo>
                  <a:lnTo>
                    <a:pt x="1399058" y="169750"/>
                  </a:lnTo>
                  <a:lnTo>
                    <a:pt x="1417259" y="210767"/>
                  </a:lnTo>
                  <a:lnTo>
                    <a:pt x="1428631" y="254752"/>
                  </a:lnTo>
                  <a:lnTo>
                    <a:pt x="1432560" y="301116"/>
                  </a:lnTo>
                  <a:lnTo>
                    <a:pt x="1432560" y="3158362"/>
                  </a:lnTo>
                  <a:lnTo>
                    <a:pt x="1428631" y="3204727"/>
                  </a:lnTo>
                  <a:lnTo>
                    <a:pt x="1417259" y="3248712"/>
                  </a:lnTo>
                  <a:lnTo>
                    <a:pt x="1399058" y="3289729"/>
                  </a:lnTo>
                  <a:lnTo>
                    <a:pt x="1374647" y="3327187"/>
                  </a:lnTo>
                  <a:lnTo>
                    <a:pt x="1344644" y="3360499"/>
                  </a:lnTo>
                  <a:lnTo>
                    <a:pt x="1309664" y="3389075"/>
                  </a:lnTo>
                  <a:lnTo>
                    <a:pt x="1270326" y="3412326"/>
                  </a:lnTo>
                  <a:lnTo>
                    <a:pt x="1227246" y="3429663"/>
                  </a:lnTo>
                  <a:lnTo>
                    <a:pt x="1181042" y="3440497"/>
                  </a:lnTo>
                  <a:lnTo>
                    <a:pt x="1132332" y="3444240"/>
                  </a:lnTo>
                </a:path>
                <a:path w="2247900" h="3458210">
                  <a:moveTo>
                    <a:pt x="1147572" y="15239"/>
                  </a:moveTo>
                  <a:lnTo>
                    <a:pt x="1089828" y="19297"/>
                  </a:lnTo>
                  <a:lnTo>
                    <a:pt x="1036046" y="30932"/>
                  </a:lnTo>
                  <a:lnTo>
                    <a:pt x="987377" y="49342"/>
                  </a:lnTo>
                  <a:lnTo>
                    <a:pt x="944975" y="73723"/>
                  </a:lnTo>
                  <a:lnTo>
                    <a:pt x="909990" y="103271"/>
                  </a:lnTo>
                  <a:lnTo>
                    <a:pt x="883574" y="137183"/>
                  </a:lnTo>
                  <a:lnTo>
                    <a:pt x="866880" y="174655"/>
                  </a:lnTo>
                  <a:lnTo>
                    <a:pt x="861060" y="214883"/>
                  </a:lnTo>
                </a:path>
                <a:path w="2247900" h="3458210">
                  <a:moveTo>
                    <a:pt x="1127760" y="3439667"/>
                  </a:moveTo>
                  <a:lnTo>
                    <a:pt x="1070336" y="3435581"/>
                  </a:lnTo>
                  <a:lnTo>
                    <a:pt x="1016847" y="3423860"/>
                  </a:lnTo>
                  <a:lnTo>
                    <a:pt x="968438" y="3405314"/>
                  </a:lnTo>
                  <a:lnTo>
                    <a:pt x="926258" y="3380751"/>
                  </a:lnTo>
                  <a:lnTo>
                    <a:pt x="891454" y="3350979"/>
                  </a:lnTo>
                  <a:lnTo>
                    <a:pt x="865173" y="3316808"/>
                  </a:lnTo>
                  <a:lnTo>
                    <a:pt x="848563" y="3279045"/>
                  </a:lnTo>
                  <a:lnTo>
                    <a:pt x="842772" y="3238499"/>
                  </a:lnTo>
                </a:path>
                <a:path w="2247900" h="3458210">
                  <a:moveTo>
                    <a:pt x="289560" y="0"/>
                  </a:moveTo>
                  <a:lnTo>
                    <a:pt x="338270" y="3742"/>
                  </a:lnTo>
                  <a:lnTo>
                    <a:pt x="384474" y="14576"/>
                  </a:lnTo>
                  <a:lnTo>
                    <a:pt x="427554" y="31913"/>
                  </a:lnTo>
                  <a:lnTo>
                    <a:pt x="466892" y="55164"/>
                  </a:lnTo>
                  <a:lnTo>
                    <a:pt x="501872" y="83740"/>
                  </a:lnTo>
                  <a:lnTo>
                    <a:pt x="531876" y="117052"/>
                  </a:lnTo>
                  <a:lnTo>
                    <a:pt x="556286" y="154510"/>
                  </a:lnTo>
                  <a:lnTo>
                    <a:pt x="574487" y="195527"/>
                  </a:lnTo>
                  <a:lnTo>
                    <a:pt x="585859" y="239512"/>
                  </a:lnTo>
                  <a:lnTo>
                    <a:pt x="589788" y="285876"/>
                  </a:lnTo>
                  <a:lnTo>
                    <a:pt x="589788" y="3143122"/>
                  </a:lnTo>
                  <a:lnTo>
                    <a:pt x="585859" y="3189487"/>
                  </a:lnTo>
                  <a:lnTo>
                    <a:pt x="574487" y="3233472"/>
                  </a:lnTo>
                  <a:lnTo>
                    <a:pt x="556286" y="3274489"/>
                  </a:lnTo>
                  <a:lnTo>
                    <a:pt x="531875" y="3311947"/>
                  </a:lnTo>
                  <a:lnTo>
                    <a:pt x="501872" y="3345259"/>
                  </a:lnTo>
                  <a:lnTo>
                    <a:pt x="466892" y="3373835"/>
                  </a:lnTo>
                  <a:lnTo>
                    <a:pt x="427554" y="3397086"/>
                  </a:lnTo>
                  <a:lnTo>
                    <a:pt x="384474" y="3414423"/>
                  </a:lnTo>
                  <a:lnTo>
                    <a:pt x="338270" y="3425257"/>
                  </a:lnTo>
                  <a:lnTo>
                    <a:pt x="289560" y="3429000"/>
                  </a:lnTo>
                </a:path>
                <a:path w="2247900" h="3458210">
                  <a:moveTo>
                    <a:pt x="304800" y="0"/>
                  </a:moveTo>
                  <a:lnTo>
                    <a:pt x="247056" y="4086"/>
                  </a:lnTo>
                  <a:lnTo>
                    <a:pt x="193274" y="15805"/>
                  </a:lnTo>
                  <a:lnTo>
                    <a:pt x="144605" y="34350"/>
                  </a:lnTo>
                  <a:lnTo>
                    <a:pt x="102203" y="58912"/>
                  </a:lnTo>
                  <a:lnTo>
                    <a:pt x="67218" y="88682"/>
                  </a:lnTo>
                  <a:lnTo>
                    <a:pt x="40802" y="122854"/>
                  </a:lnTo>
                  <a:lnTo>
                    <a:pt x="24108" y="160619"/>
                  </a:lnTo>
                  <a:lnTo>
                    <a:pt x="18287" y="201167"/>
                  </a:lnTo>
                </a:path>
                <a:path w="2247900" h="3458210">
                  <a:moveTo>
                    <a:pt x="284988" y="3424428"/>
                  </a:moveTo>
                  <a:lnTo>
                    <a:pt x="227564" y="3420371"/>
                  </a:lnTo>
                  <a:lnTo>
                    <a:pt x="174075" y="3408739"/>
                  </a:lnTo>
                  <a:lnTo>
                    <a:pt x="125666" y="3390332"/>
                  </a:lnTo>
                  <a:lnTo>
                    <a:pt x="83486" y="3365954"/>
                  </a:lnTo>
                  <a:lnTo>
                    <a:pt x="48682" y="3336407"/>
                  </a:lnTo>
                  <a:lnTo>
                    <a:pt x="22401" y="3302494"/>
                  </a:lnTo>
                  <a:lnTo>
                    <a:pt x="5791" y="3265019"/>
                  </a:lnTo>
                  <a:lnTo>
                    <a:pt x="0" y="3224783"/>
                  </a:lnTo>
                </a:path>
              </a:pathLst>
            </a:custGeom>
            <a:ln w="914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5950" y="2787586"/>
              <a:ext cx="3384550" cy="2713355"/>
            </a:xfrm>
            <a:custGeom>
              <a:avLst/>
              <a:gdLst/>
              <a:ahLst/>
              <a:cxnLst/>
              <a:rect l="l" t="t" r="r" b="b"/>
              <a:pathLst>
                <a:path w="3384550" h="2713354">
                  <a:moveTo>
                    <a:pt x="3384550" y="677926"/>
                  </a:moveTo>
                  <a:lnTo>
                    <a:pt x="2540000" y="677926"/>
                  </a:lnTo>
                  <a:lnTo>
                    <a:pt x="1692275" y="677926"/>
                  </a:lnTo>
                  <a:lnTo>
                    <a:pt x="847725" y="677926"/>
                  </a:lnTo>
                  <a:lnTo>
                    <a:pt x="0" y="677926"/>
                  </a:lnTo>
                  <a:lnTo>
                    <a:pt x="0" y="1355788"/>
                  </a:lnTo>
                  <a:lnTo>
                    <a:pt x="0" y="2035175"/>
                  </a:lnTo>
                  <a:lnTo>
                    <a:pt x="0" y="2713037"/>
                  </a:lnTo>
                  <a:lnTo>
                    <a:pt x="847725" y="2713037"/>
                  </a:lnTo>
                  <a:lnTo>
                    <a:pt x="1692275" y="2713037"/>
                  </a:lnTo>
                  <a:lnTo>
                    <a:pt x="2540000" y="2713037"/>
                  </a:lnTo>
                  <a:lnTo>
                    <a:pt x="3384550" y="2713037"/>
                  </a:lnTo>
                  <a:lnTo>
                    <a:pt x="3384550" y="2035238"/>
                  </a:lnTo>
                  <a:lnTo>
                    <a:pt x="3384550" y="1355788"/>
                  </a:lnTo>
                  <a:lnTo>
                    <a:pt x="3384550" y="677926"/>
                  </a:lnTo>
                  <a:close/>
                </a:path>
                <a:path w="3384550" h="2713354">
                  <a:moveTo>
                    <a:pt x="3384550" y="0"/>
                  </a:moveTo>
                  <a:lnTo>
                    <a:pt x="2540000" y="0"/>
                  </a:lnTo>
                  <a:lnTo>
                    <a:pt x="1692275" y="0"/>
                  </a:lnTo>
                  <a:lnTo>
                    <a:pt x="847725" y="0"/>
                  </a:lnTo>
                  <a:lnTo>
                    <a:pt x="0" y="0"/>
                  </a:lnTo>
                  <a:lnTo>
                    <a:pt x="0" y="677862"/>
                  </a:lnTo>
                  <a:lnTo>
                    <a:pt x="847725" y="677862"/>
                  </a:lnTo>
                  <a:lnTo>
                    <a:pt x="1692275" y="677862"/>
                  </a:lnTo>
                  <a:lnTo>
                    <a:pt x="2540000" y="677862"/>
                  </a:lnTo>
                  <a:lnTo>
                    <a:pt x="3384550" y="677862"/>
                  </a:lnTo>
                  <a:lnTo>
                    <a:pt x="3384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599" y="2781300"/>
              <a:ext cx="3397250" cy="2726055"/>
            </a:xfrm>
            <a:custGeom>
              <a:avLst/>
              <a:gdLst/>
              <a:ahLst/>
              <a:cxnLst/>
              <a:rect l="l" t="t" r="r" b="b"/>
              <a:pathLst>
                <a:path w="3397250" h="2726054">
                  <a:moveTo>
                    <a:pt x="6350" y="0"/>
                  </a:moveTo>
                  <a:lnTo>
                    <a:pt x="6350" y="2725674"/>
                  </a:lnTo>
                </a:path>
                <a:path w="3397250" h="2726054">
                  <a:moveTo>
                    <a:pt x="854075" y="0"/>
                  </a:moveTo>
                  <a:lnTo>
                    <a:pt x="854075" y="2725674"/>
                  </a:lnTo>
                </a:path>
                <a:path w="3397250" h="2726054">
                  <a:moveTo>
                    <a:pt x="1698625" y="0"/>
                  </a:moveTo>
                  <a:lnTo>
                    <a:pt x="1698625" y="2725674"/>
                  </a:lnTo>
                </a:path>
                <a:path w="3397250" h="2726054">
                  <a:moveTo>
                    <a:pt x="2546350" y="0"/>
                  </a:moveTo>
                  <a:lnTo>
                    <a:pt x="2546350" y="2725674"/>
                  </a:lnTo>
                </a:path>
                <a:path w="3397250" h="2726054">
                  <a:moveTo>
                    <a:pt x="0" y="6350"/>
                  </a:moveTo>
                  <a:lnTo>
                    <a:pt x="3397250" y="6350"/>
                  </a:lnTo>
                </a:path>
                <a:path w="3397250" h="2726054">
                  <a:moveTo>
                    <a:pt x="0" y="684149"/>
                  </a:moveTo>
                  <a:lnTo>
                    <a:pt x="3397250" y="684149"/>
                  </a:lnTo>
                </a:path>
                <a:path w="3397250" h="2726054">
                  <a:moveTo>
                    <a:pt x="0" y="1362075"/>
                  </a:moveTo>
                  <a:lnTo>
                    <a:pt x="3397250" y="1362075"/>
                  </a:lnTo>
                </a:path>
                <a:path w="3397250" h="2726054">
                  <a:moveTo>
                    <a:pt x="0" y="2041525"/>
                  </a:moveTo>
                  <a:lnTo>
                    <a:pt x="3397250" y="2041525"/>
                  </a:lnTo>
                </a:path>
                <a:path w="3397250" h="2726054">
                  <a:moveTo>
                    <a:pt x="3390900" y="0"/>
                  </a:moveTo>
                  <a:lnTo>
                    <a:pt x="3390900" y="2725674"/>
                  </a:lnTo>
                </a:path>
                <a:path w="3397250" h="2726054">
                  <a:moveTo>
                    <a:pt x="0" y="2719324"/>
                  </a:moveTo>
                  <a:lnTo>
                    <a:pt x="3397250" y="27193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81399" y="1757426"/>
              <a:ext cx="844550" cy="1030605"/>
            </a:xfrm>
            <a:custGeom>
              <a:avLst/>
              <a:gdLst/>
              <a:ahLst/>
              <a:cxnLst/>
              <a:rect l="l" t="t" r="r" b="b"/>
              <a:pathLst>
                <a:path w="844550" h="1030605">
                  <a:moveTo>
                    <a:pt x="0" y="0"/>
                  </a:moveTo>
                  <a:lnTo>
                    <a:pt x="844296" y="10302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1879" y="1688592"/>
              <a:ext cx="969263" cy="789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51859" y="2200656"/>
              <a:ext cx="928115" cy="789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0747" y="1944624"/>
              <a:ext cx="801624" cy="789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08091" y="1944624"/>
              <a:ext cx="801624" cy="789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3911" y="1944624"/>
              <a:ext cx="801623" cy="789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9731" y="1944624"/>
              <a:ext cx="801624" cy="789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70552" y="2019426"/>
            <a:ext cx="2896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8519" algn="l"/>
                <a:tab pos="1704975" algn="l"/>
                <a:tab pos="2550795" algn="l"/>
              </a:tabLst>
            </a:pPr>
            <a:r>
              <a:rPr sz="2800" spc="-254" dirty="0">
                <a:latin typeface="Arial"/>
                <a:cs typeface="Arial"/>
              </a:rPr>
              <a:t>0</a:t>
            </a:r>
            <a:r>
              <a:rPr sz="2800" spc="-250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0</a:t>
            </a:r>
            <a:r>
              <a:rPr sz="2800" spc="-250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1</a:t>
            </a:r>
            <a:r>
              <a:rPr sz="2800" spc="-250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14928" y="2798064"/>
            <a:ext cx="802005" cy="2825750"/>
            <a:chOff x="3614928" y="2798064"/>
            <a:chExt cx="802005" cy="2825750"/>
          </a:xfrm>
        </p:grpSpPr>
        <p:sp>
          <p:nvSpPr>
            <p:cNvPr id="19" name="object 19"/>
            <p:cNvSpPr/>
            <p:nvPr/>
          </p:nvSpPr>
          <p:spPr>
            <a:xfrm>
              <a:off x="3614928" y="2798064"/>
              <a:ext cx="801624" cy="7894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4928" y="3476244"/>
              <a:ext cx="801624" cy="789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14928" y="4154424"/>
              <a:ext cx="801624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4928" y="4834128"/>
              <a:ext cx="801624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60775" y="1677819"/>
            <a:ext cx="685165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020">
              <a:lnSpc>
                <a:spcPct val="120000"/>
              </a:lnSpc>
              <a:spcBef>
                <a:spcPts val="95"/>
              </a:spcBef>
            </a:pPr>
            <a:r>
              <a:rPr sz="2800" spc="-45" dirty="0">
                <a:latin typeface="Arial"/>
                <a:cs typeface="Arial"/>
              </a:rPr>
              <a:t>CD  </a:t>
            </a:r>
            <a:r>
              <a:rPr sz="2800" spc="-60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1350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1980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1985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  <a:p>
            <a:pPr marL="175895">
              <a:lnSpc>
                <a:spcPct val="100000"/>
              </a:lnSpc>
              <a:spcBef>
                <a:spcPts val="1985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9744" y="2604515"/>
            <a:ext cx="1757680" cy="3063240"/>
          </a:xfrm>
          <a:custGeom>
            <a:avLst/>
            <a:gdLst/>
            <a:ahLst/>
            <a:cxnLst/>
            <a:rect l="l" t="t" r="r" b="b"/>
            <a:pathLst>
              <a:path w="1757679" h="3063240">
                <a:moveTo>
                  <a:pt x="76200" y="2767584"/>
                </a:moveTo>
                <a:lnTo>
                  <a:pt x="69850" y="2754884"/>
                </a:lnTo>
                <a:lnTo>
                  <a:pt x="38100" y="2691384"/>
                </a:lnTo>
                <a:lnTo>
                  <a:pt x="0" y="2767584"/>
                </a:lnTo>
                <a:lnTo>
                  <a:pt x="31750" y="2767584"/>
                </a:lnTo>
                <a:lnTo>
                  <a:pt x="31750" y="3034284"/>
                </a:lnTo>
                <a:lnTo>
                  <a:pt x="44450" y="3034284"/>
                </a:lnTo>
                <a:lnTo>
                  <a:pt x="44450" y="2767584"/>
                </a:lnTo>
                <a:lnTo>
                  <a:pt x="76200" y="2767584"/>
                </a:lnTo>
                <a:close/>
              </a:path>
              <a:path w="1757679" h="3063240">
                <a:moveTo>
                  <a:pt x="100584" y="266700"/>
                </a:moveTo>
                <a:lnTo>
                  <a:pt x="68834" y="266700"/>
                </a:lnTo>
                <a:lnTo>
                  <a:pt x="68834" y="0"/>
                </a:lnTo>
                <a:lnTo>
                  <a:pt x="56134" y="0"/>
                </a:lnTo>
                <a:lnTo>
                  <a:pt x="56134" y="266700"/>
                </a:lnTo>
                <a:lnTo>
                  <a:pt x="24384" y="266700"/>
                </a:lnTo>
                <a:lnTo>
                  <a:pt x="62484" y="342900"/>
                </a:lnTo>
                <a:lnTo>
                  <a:pt x="94234" y="279400"/>
                </a:lnTo>
                <a:lnTo>
                  <a:pt x="100584" y="266700"/>
                </a:lnTo>
                <a:close/>
              </a:path>
              <a:path w="1757679" h="3063240">
                <a:moveTo>
                  <a:pt x="918972" y="2781300"/>
                </a:moveTo>
                <a:lnTo>
                  <a:pt x="912622" y="2768600"/>
                </a:lnTo>
                <a:lnTo>
                  <a:pt x="880872" y="2705100"/>
                </a:lnTo>
                <a:lnTo>
                  <a:pt x="842772" y="2781300"/>
                </a:lnTo>
                <a:lnTo>
                  <a:pt x="874522" y="2781300"/>
                </a:lnTo>
                <a:lnTo>
                  <a:pt x="874522" y="3048000"/>
                </a:lnTo>
                <a:lnTo>
                  <a:pt x="887222" y="3048000"/>
                </a:lnTo>
                <a:lnTo>
                  <a:pt x="887222" y="2781300"/>
                </a:lnTo>
                <a:lnTo>
                  <a:pt x="918972" y="2781300"/>
                </a:lnTo>
                <a:close/>
              </a:path>
              <a:path w="1757679" h="3063240">
                <a:moveTo>
                  <a:pt x="943356" y="281940"/>
                </a:moveTo>
                <a:lnTo>
                  <a:pt x="911606" y="281940"/>
                </a:lnTo>
                <a:lnTo>
                  <a:pt x="911606" y="15240"/>
                </a:lnTo>
                <a:lnTo>
                  <a:pt x="898906" y="15240"/>
                </a:lnTo>
                <a:lnTo>
                  <a:pt x="898906" y="281940"/>
                </a:lnTo>
                <a:lnTo>
                  <a:pt x="867156" y="281940"/>
                </a:lnTo>
                <a:lnTo>
                  <a:pt x="905256" y="358140"/>
                </a:lnTo>
                <a:lnTo>
                  <a:pt x="937006" y="294640"/>
                </a:lnTo>
                <a:lnTo>
                  <a:pt x="943356" y="281940"/>
                </a:lnTo>
                <a:close/>
              </a:path>
              <a:path w="1757679" h="3063240">
                <a:moveTo>
                  <a:pt x="1734312" y="2796540"/>
                </a:moveTo>
                <a:lnTo>
                  <a:pt x="1727962" y="2783840"/>
                </a:lnTo>
                <a:lnTo>
                  <a:pt x="1696212" y="2720340"/>
                </a:lnTo>
                <a:lnTo>
                  <a:pt x="1658112" y="2796540"/>
                </a:lnTo>
                <a:lnTo>
                  <a:pt x="1689862" y="2796540"/>
                </a:lnTo>
                <a:lnTo>
                  <a:pt x="1689862" y="3063240"/>
                </a:lnTo>
                <a:lnTo>
                  <a:pt x="1702562" y="3063240"/>
                </a:lnTo>
                <a:lnTo>
                  <a:pt x="1702562" y="2796540"/>
                </a:lnTo>
                <a:lnTo>
                  <a:pt x="1734312" y="2796540"/>
                </a:lnTo>
                <a:close/>
              </a:path>
              <a:path w="1757679" h="3063240">
                <a:moveTo>
                  <a:pt x="1757172" y="295656"/>
                </a:moveTo>
                <a:lnTo>
                  <a:pt x="1725422" y="295656"/>
                </a:lnTo>
                <a:lnTo>
                  <a:pt x="1725422" y="28956"/>
                </a:lnTo>
                <a:lnTo>
                  <a:pt x="1712722" y="28956"/>
                </a:lnTo>
                <a:lnTo>
                  <a:pt x="1712722" y="295656"/>
                </a:lnTo>
                <a:lnTo>
                  <a:pt x="1680972" y="295656"/>
                </a:lnTo>
                <a:lnTo>
                  <a:pt x="1719072" y="371856"/>
                </a:lnTo>
                <a:lnTo>
                  <a:pt x="1750822" y="308356"/>
                </a:lnTo>
                <a:lnTo>
                  <a:pt x="1757172" y="2956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444746" y="461899"/>
            <a:ext cx="330390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Cell</a:t>
            </a:r>
            <a:r>
              <a:rPr sz="4400" spc="-70" dirty="0"/>
              <a:t> </a:t>
            </a:r>
            <a:r>
              <a:rPr sz="4400" dirty="0"/>
              <a:t>Adjacency</a:t>
            </a:r>
            <a:endParaRPr sz="4400"/>
          </a:p>
        </p:txBody>
      </p:sp>
      <p:sp>
        <p:nvSpPr>
          <p:cNvPr id="26" name="object 26"/>
          <p:cNvSpPr/>
          <p:nvPr/>
        </p:nvSpPr>
        <p:spPr>
          <a:xfrm>
            <a:off x="4081271" y="2438400"/>
            <a:ext cx="4101083" cy="34381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5493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0" y="665018"/>
            <a:ext cx="8857426" cy="53032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635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595745"/>
            <a:ext cx="8980776" cy="5591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74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8" y="363993"/>
            <a:ext cx="8401916" cy="59923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703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732" y="1246910"/>
            <a:ext cx="90215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0000"/>
                </a:solidFill>
              </a:rPr>
              <a:t>FDLC Module 3</a:t>
            </a:r>
          </a:p>
          <a:p>
            <a:pPr algn="just"/>
            <a:endParaRPr lang="en-US" sz="2400" dirty="0">
              <a:solidFill>
                <a:srgbClr val="00B050"/>
              </a:solidFill>
            </a:endParaRPr>
          </a:p>
          <a:p>
            <a:pPr algn="just"/>
            <a:r>
              <a:rPr lang="en-US" sz="2400" dirty="0" smtClean="0">
                <a:solidFill>
                  <a:srgbClr val="00B050"/>
                </a:solidFill>
              </a:rPr>
              <a:t>Gate-Level Minimization: </a:t>
            </a:r>
            <a:r>
              <a:rPr lang="en-US" sz="2400" dirty="0" smtClean="0">
                <a:solidFill>
                  <a:srgbClr val="FF0000"/>
                </a:solidFill>
              </a:rPr>
              <a:t>The K-Map method</a:t>
            </a:r>
            <a:r>
              <a:rPr lang="en-US" sz="2400" dirty="0" smtClean="0"/>
              <a:t>, Two variable K-Map, </a:t>
            </a:r>
          </a:p>
          <a:p>
            <a:pPr algn="just"/>
            <a:r>
              <a:rPr lang="en-US" sz="2400" dirty="0" smtClean="0"/>
              <a:t>Three variable K-Map, Four variable K-Map, Five variable K-Map, </a:t>
            </a:r>
          </a:p>
          <a:p>
            <a:pPr algn="just"/>
            <a:r>
              <a:rPr lang="en-US" sz="2400" dirty="0" smtClean="0"/>
              <a:t>Six variable K-Map, K-Maps with don’t care conditions</a:t>
            </a:r>
          </a:p>
          <a:p>
            <a:pPr algn="just"/>
            <a:r>
              <a:rPr lang="en-US" sz="2400" dirty="0" smtClean="0"/>
              <a:t> (incompletely specified functions), </a:t>
            </a:r>
            <a:r>
              <a:rPr lang="en-US" sz="2400" dirty="0" smtClean="0">
                <a:solidFill>
                  <a:srgbClr val="FF0000"/>
                </a:solidFill>
              </a:rPr>
              <a:t>Tabular method for minimization </a:t>
            </a:r>
          </a:p>
          <a:p>
            <a:pPr algn="just"/>
            <a:r>
              <a:rPr lang="en-US" sz="2400" dirty="0" smtClean="0"/>
              <a:t>(Quine </a:t>
            </a:r>
            <a:r>
              <a:rPr lang="en-US" sz="2400" dirty="0" err="1" smtClean="0"/>
              <a:t>McCluskey</a:t>
            </a:r>
            <a:r>
              <a:rPr lang="en-US" sz="2400" dirty="0" smtClean="0"/>
              <a:t> Method), Sum of products (SOP) </a:t>
            </a:r>
          </a:p>
          <a:p>
            <a:pPr algn="just"/>
            <a:r>
              <a:rPr lang="en-US" sz="2400" dirty="0" smtClean="0"/>
              <a:t>and Product of sums (POS) simplification.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1452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03620" y="323088"/>
            <a:ext cx="5486400" cy="5486400"/>
            <a:chOff x="6103620" y="323088"/>
            <a:chExt cx="5486400" cy="5486400"/>
          </a:xfrm>
        </p:grpSpPr>
        <p:sp>
          <p:nvSpPr>
            <p:cNvPr id="4" name="object 4"/>
            <p:cNvSpPr/>
            <p:nvPr/>
          </p:nvSpPr>
          <p:spPr>
            <a:xfrm>
              <a:off x="6103620" y="323088"/>
              <a:ext cx="5486400" cy="5486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4620" y="1467612"/>
              <a:ext cx="1905" cy="3581400"/>
            </a:xfrm>
            <a:custGeom>
              <a:avLst/>
              <a:gdLst/>
              <a:ahLst/>
              <a:cxnLst/>
              <a:rect l="l" t="t" r="r" b="b"/>
              <a:pathLst>
                <a:path w="1904" h="3581400">
                  <a:moveTo>
                    <a:pt x="0" y="3581400"/>
                  </a:moveTo>
                  <a:lnTo>
                    <a:pt x="1650" y="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94620" y="1466088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5">
                  <a:moveTo>
                    <a:pt x="0" y="0"/>
                  </a:moveTo>
                  <a:lnTo>
                    <a:pt x="457200" y="165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51820" y="1467612"/>
              <a:ext cx="1905" cy="3581400"/>
            </a:xfrm>
            <a:custGeom>
              <a:avLst/>
              <a:gdLst/>
              <a:ahLst/>
              <a:cxnLst/>
              <a:rect l="l" t="t" r="r" b="b"/>
              <a:pathLst>
                <a:path w="1904" h="3581400">
                  <a:moveTo>
                    <a:pt x="1524" y="0"/>
                  </a:moveTo>
                  <a:lnTo>
                    <a:pt x="0" y="35814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27820" y="4437888"/>
              <a:ext cx="1676400" cy="611505"/>
            </a:xfrm>
            <a:custGeom>
              <a:avLst/>
              <a:gdLst/>
              <a:ahLst/>
              <a:cxnLst/>
              <a:rect l="l" t="t" r="r" b="b"/>
              <a:pathLst>
                <a:path w="1676400" h="611504">
                  <a:moveTo>
                    <a:pt x="1524000" y="611124"/>
                  </a:moveTo>
                  <a:lnTo>
                    <a:pt x="1066800" y="609600"/>
                  </a:lnTo>
                </a:path>
                <a:path w="1676400" h="611504">
                  <a:moveTo>
                    <a:pt x="0" y="0"/>
                  </a:moveTo>
                  <a:lnTo>
                    <a:pt x="1676400" y="1524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7820" y="4439411"/>
              <a:ext cx="1678305" cy="1066800"/>
            </a:xfrm>
            <a:custGeom>
              <a:avLst/>
              <a:gdLst/>
              <a:ahLst/>
              <a:cxnLst/>
              <a:rect l="l" t="t" r="r" b="b"/>
              <a:pathLst>
                <a:path w="1678304" h="1066800">
                  <a:moveTo>
                    <a:pt x="1524" y="0"/>
                  </a:moveTo>
                  <a:lnTo>
                    <a:pt x="0" y="1066800"/>
                  </a:lnTo>
                </a:path>
                <a:path w="1678304" h="1066800">
                  <a:moveTo>
                    <a:pt x="1677924" y="0"/>
                  </a:moveTo>
                  <a:lnTo>
                    <a:pt x="1676400" y="10668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04020" y="2228088"/>
              <a:ext cx="1600200" cy="1905"/>
            </a:xfrm>
            <a:custGeom>
              <a:avLst/>
              <a:gdLst/>
              <a:ahLst/>
              <a:cxnLst/>
              <a:rect l="l" t="t" r="r" b="b"/>
              <a:pathLst>
                <a:path w="1600200" h="1905">
                  <a:moveTo>
                    <a:pt x="0" y="0"/>
                  </a:moveTo>
                  <a:lnTo>
                    <a:pt x="1600200" y="1650"/>
                  </a:lnTo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04020" y="1162812"/>
              <a:ext cx="1905" cy="1066800"/>
            </a:xfrm>
            <a:custGeom>
              <a:avLst/>
              <a:gdLst/>
              <a:ahLst/>
              <a:cxnLst/>
              <a:rect l="l" t="t" r="r" b="b"/>
              <a:pathLst>
                <a:path w="1904" h="1066800">
                  <a:moveTo>
                    <a:pt x="0" y="1066800"/>
                  </a:moveTo>
                  <a:lnTo>
                    <a:pt x="1650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04220" y="1162812"/>
              <a:ext cx="1905" cy="1066800"/>
            </a:xfrm>
            <a:custGeom>
              <a:avLst/>
              <a:gdLst/>
              <a:ahLst/>
              <a:cxnLst/>
              <a:rect l="l" t="t" r="r" b="b"/>
              <a:pathLst>
                <a:path w="1904" h="1066800">
                  <a:moveTo>
                    <a:pt x="0" y="1066800"/>
                  </a:moveTo>
                  <a:lnTo>
                    <a:pt x="1650" y="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42220" y="2532888"/>
              <a:ext cx="1066800" cy="1905"/>
            </a:xfrm>
            <a:custGeom>
              <a:avLst/>
              <a:gdLst/>
              <a:ahLst/>
              <a:cxnLst/>
              <a:rect l="l" t="t" r="r" b="b"/>
              <a:pathLst>
                <a:path w="1066800" h="1905">
                  <a:moveTo>
                    <a:pt x="0" y="0"/>
                  </a:moveTo>
                  <a:lnTo>
                    <a:pt x="1066800" y="165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42220" y="2534411"/>
              <a:ext cx="1905" cy="1600200"/>
            </a:xfrm>
            <a:custGeom>
              <a:avLst/>
              <a:gdLst/>
              <a:ahLst/>
              <a:cxnLst/>
              <a:rect l="l" t="t" r="r" b="b"/>
              <a:pathLst>
                <a:path w="1904" h="1600200">
                  <a:moveTo>
                    <a:pt x="1524" y="0"/>
                  </a:moveTo>
                  <a:lnTo>
                    <a:pt x="0" y="16002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42220" y="4133088"/>
              <a:ext cx="1066800" cy="1905"/>
            </a:xfrm>
            <a:custGeom>
              <a:avLst/>
              <a:gdLst/>
              <a:ahLst/>
              <a:cxnLst/>
              <a:rect l="l" t="t" r="r" b="b"/>
              <a:pathLst>
                <a:path w="1066800" h="1904">
                  <a:moveTo>
                    <a:pt x="0" y="0"/>
                  </a:moveTo>
                  <a:lnTo>
                    <a:pt x="1066800" y="1524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80020" y="2534411"/>
              <a:ext cx="1905" cy="1600200"/>
            </a:xfrm>
            <a:custGeom>
              <a:avLst/>
              <a:gdLst/>
              <a:ahLst/>
              <a:cxnLst/>
              <a:rect l="l" t="t" r="r" b="b"/>
              <a:pathLst>
                <a:path w="1904" h="1600200">
                  <a:moveTo>
                    <a:pt x="1524" y="0"/>
                  </a:moveTo>
                  <a:lnTo>
                    <a:pt x="0" y="16002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9420" y="2532888"/>
              <a:ext cx="990600" cy="1602105"/>
            </a:xfrm>
            <a:custGeom>
              <a:avLst/>
              <a:gdLst/>
              <a:ahLst/>
              <a:cxnLst/>
              <a:rect l="l" t="t" r="r" b="b"/>
              <a:pathLst>
                <a:path w="990600" h="1602104">
                  <a:moveTo>
                    <a:pt x="990600" y="1650"/>
                  </a:moveTo>
                  <a:lnTo>
                    <a:pt x="0" y="0"/>
                  </a:lnTo>
                </a:path>
                <a:path w="990600" h="1602104">
                  <a:moveTo>
                    <a:pt x="990600" y="1601724"/>
                  </a:moveTo>
                  <a:lnTo>
                    <a:pt x="0" y="1600200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6255" y="396620"/>
            <a:ext cx="5784965" cy="44800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953135" indent="-3689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/>
              <a:t>	</a:t>
            </a:r>
            <a:r>
              <a:rPr sz="2400" spc="-10" dirty="0">
                <a:latin typeface="Carlito"/>
                <a:cs typeface="Carlito"/>
              </a:rPr>
              <a:t>Solve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given  </a:t>
            </a:r>
            <a:r>
              <a:rPr sz="2400" dirty="0">
                <a:latin typeface="Carlito"/>
                <a:cs typeface="Carlito"/>
              </a:rPr>
              <a:t>k-map</a:t>
            </a:r>
          </a:p>
          <a:p>
            <a:pPr marL="621665" lvl="1" indent="-457200">
              <a:lnSpc>
                <a:spcPct val="100000"/>
              </a:lnSpc>
              <a:spcBef>
                <a:spcPts val="2520"/>
              </a:spcBef>
              <a:buFont typeface="Arial"/>
              <a:buChar char="•"/>
              <a:tabLst>
                <a:tab pos="621665" algn="l"/>
                <a:tab pos="622300" algn="l"/>
              </a:tabLst>
            </a:pPr>
            <a:r>
              <a:rPr sz="3200" spc="-10" dirty="0">
                <a:latin typeface="Carlito"/>
                <a:cs typeface="Carlito"/>
              </a:rPr>
              <a:t>Step </a:t>
            </a:r>
            <a:r>
              <a:rPr sz="3200" dirty="0">
                <a:latin typeface="Carlito"/>
                <a:cs typeface="Carlito"/>
              </a:rPr>
              <a:t>I </a:t>
            </a:r>
            <a:r>
              <a:rPr sz="3200" spc="-10" dirty="0">
                <a:latin typeface="Carlito"/>
                <a:cs typeface="Carlito"/>
              </a:rPr>
              <a:t>-grouping</a:t>
            </a:r>
            <a:endParaRPr sz="3200" dirty="0">
              <a:latin typeface="Carlito"/>
              <a:cs typeface="Carlito"/>
            </a:endParaRPr>
          </a:p>
          <a:p>
            <a:pPr marL="636905" indent="-54864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636905" algn="l"/>
                <a:tab pos="637540" algn="l"/>
              </a:tabLst>
            </a:pPr>
            <a:r>
              <a:rPr sz="3200" spc="-10" dirty="0">
                <a:latin typeface="Carlito"/>
                <a:cs typeface="Carlito"/>
              </a:rPr>
              <a:t>Step </a:t>
            </a:r>
            <a:r>
              <a:rPr sz="3200" dirty="0">
                <a:latin typeface="Carlito"/>
                <a:cs typeface="Carlito"/>
              </a:rPr>
              <a:t>II </a:t>
            </a:r>
            <a:r>
              <a:rPr sz="3200" spc="-5" dirty="0">
                <a:latin typeface="Carlito"/>
                <a:cs typeface="Carlito"/>
              </a:rPr>
              <a:t>-output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5" dirty="0" smtClean="0">
                <a:latin typeface="Carlito"/>
                <a:cs typeface="Carlito"/>
              </a:rPr>
              <a:t>of</a:t>
            </a:r>
            <a:r>
              <a:rPr lang="en-US" sz="3200" spc="-5" dirty="0" smtClean="0">
                <a:latin typeface="Carlito"/>
                <a:cs typeface="Carlito"/>
              </a:rPr>
              <a:t> </a:t>
            </a:r>
            <a:r>
              <a:rPr sz="3200" dirty="0" smtClean="0">
                <a:latin typeface="Carlito"/>
                <a:cs typeface="Carlito"/>
              </a:rPr>
              <a:t>each</a:t>
            </a:r>
            <a:r>
              <a:rPr sz="3200" spc="-10" dirty="0" smtClean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group</a:t>
            </a:r>
            <a:endParaRPr sz="3200" dirty="0">
              <a:latin typeface="Carlito"/>
              <a:cs typeface="Carlito"/>
            </a:endParaRPr>
          </a:p>
          <a:p>
            <a:pPr marL="621665" lvl="1" indent="-457200">
              <a:lnSpc>
                <a:spcPct val="100000"/>
              </a:lnSpc>
              <a:spcBef>
                <a:spcPts val="2525"/>
              </a:spcBef>
              <a:buFont typeface="Arial"/>
              <a:buChar char="•"/>
              <a:tabLst>
                <a:tab pos="621665" algn="l"/>
                <a:tab pos="622300" algn="l"/>
              </a:tabLst>
            </a:pPr>
            <a:r>
              <a:rPr sz="3200" spc="-10" dirty="0">
                <a:latin typeface="Carlito"/>
                <a:cs typeface="Carlito"/>
              </a:rPr>
              <a:t>Step </a:t>
            </a:r>
            <a:r>
              <a:rPr sz="3200" dirty="0">
                <a:latin typeface="Carlito"/>
                <a:cs typeface="Carlito"/>
              </a:rPr>
              <a:t>III </a:t>
            </a:r>
            <a:r>
              <a:rPr sz="3200" spc="-5" dirty="0">
                <a:latin typeface="Carlito"/>
                <a:cs typeface="Carlito"/>
              </a:rPr>
              <a:t>-final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output</a:t>
            </a:r>
            <a:endParaRPr sz="3200" dirty="0">
              <a:latin typeface="Carlito"/>
              <a:cs typeface="Carlito"/>
            </a:endParaRPr>
          </a:p>
          <a:p>
            <a:pPr marL="774065" lvl="2" indent="-457834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774700" algn="l"/>
              </a:tabLst>
            </a:pPr>
            <a:r>
              <a:rPr sz="3200" spc="-15" dirty="0">
                <a:latin typeface="Carlito"/>
                <a:cs typeface="Carlito"/>
              </a:rPr>
              <a:t>Here </a:t>
            </a:r>
            <a:r>
              <a:rPr sz="3200" spc="-10" dirty="0">
                <a:latin typeface="Carlito"/>
                <a:cs typeface="Carlito"/>
              </a:rPr>
              <a:t>answer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,</a:t>
            </a:r>
          </a:p>
          <a:p>
            <a:pPr marL="1097915" marR="636270" indent="609600">
              <a:lnSpc>
                <a:spcPct val="78200"/>
              </a:lnSpc>
              <a:spcBef>
                <a:spcPts val="1185"/>
              </a:spcBef>
              <a:tabLst>
                <a:tab pos="2164715" algn="l"/>
                <a:tab pos="3079115" algn="l"/>
              </a:tabLst>
            </a:pPr>
            <a:r>
              <a:rPr sz="3200" dirty="0">
                <a:latin typeface="Carlito"/>
                <a:cs typeface="Carlito"/>
              </a:rPr>
              <a:t>_	_	_  </a:t>
            </a:r>
            <a:r>
              <a:rPr sz="3200" spc="-5" dirty="0">
                <a:latin typeface="Carlito"/>
                <a:cs typeface="Carlito"/>
              </a:rPr>
              <a:t>Y=CD+B</a:t>
            </a:r>
            <a:r>
              <a:rPr sz="3200" spc="-15" dirty="0">
                <a:latin typeface="Carlito"/>
                <a:cs typeface="Carlito"/>
              </a:rPr>
              <a:t>C</a:t>
            </a:r>
            <a:r>
              <a:rPr sz="3200" spc="-5" dirty="0">
                <a:latin typeface="Carlito"/>
                <a:cs typeface="Carlito"/>
              </a:rPr>
              <a:t>+BD</a:t>
            </a:r>
            <a:endParaRPr sz="3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79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2" y="581892"/>
            <a:ext cx="9943938" cy="55387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633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461899"/>
            <a:ext cx="7869301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0000"/>
                </a:solidFill>
              </a:rPr>
              <a:t>K-Map SOP</a:t>
            </a:r>
            <a:r>
              <a:rPr sz="4400" spc="-75" dirty="0">
                <a:solidFill>
                  <a:srgbClr val="FF0000"/>
                </a:solidFill>
              </a:rPr>
              <a:t> </a:t>
            </a:r>
            <a:r>
              <a:rPr sz="4400" spc="-10" dirty="0">
                <a:solidFill>
                  <a:srgbClr val="FF0000"/>
                </a:solidFill>
              </a:rPr>
              <a:t>Minimization</a:t>
            </a:r>
            <a:endParaRPr sz="440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607261"/>
            <a:ext cx="10614660" cy="314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The </a:t>
            </a:r>
            <a:r>
              <a:rPr sz="3200" dirty="0">
                <a:latin typeface="Carlito"/>
                <a:cs typeface="Carlito"/>
              </a:rPr>
              <a:t>K-Map is </a:t>
            </a:r>
            <a:r>
              <a:rPr sz="3200" spc="-5" dirty="0">
                <a:latin typeface="Carlito"/>
                <a:cs typeface="Carlito"/>
              </a:rPr>
              <a:t>used </a:t>
            </a:r>
            <a:r>
              <a:rPr sz="3200" spc="-30" dirty="0">
                <a:latin typeface="Carlito"/>
                <a:cs typeface="Carlito"/>
              </a:rPr>
              <a:t>for </a:t>
            </a:r>
            <a:r>
              <a:rPr sz="3200" spc="-5" dirty="0">
                <a:latin typeface="Carlito"/>
                <a:cs typeface="Carlito"/>
              </a:rPr>
              <a:t>simplifying </a:t>
            </a:r>
            <a:r>
              <a:rPr sz="3200" dirty="0">
                <a:latin typeface="Carlito"/>
                <a:cs typeface="Carlito"/>
              </a:rPr>
              <a:t>Boolean </a:t>
            </a:r>
            <a:r>
              <a:rPr sz="3200" spc="-10" dirty="0">
                <a:latin typeface="Carlito"/>
                <a:cs typeface="Carlito"/>
              </a:rPr>
              <a:t>expressions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dirty="0">
                <a:latin typeface="Carlito"/>
                <a:cs typeface="Carlito"/>
              </a:rPr>
              <a:t>their  minimal</a:t>
            </a:r>
            <a:r>
              <a:rPr sz="3200" spc="3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form.</a:t>
            </a:r>
            <a:endParaRPr sz="3200" dirty="0">
              <a:latin typeface="Carlito"/>
              <a:cs typeface="Carlito"/>
            </a:endParaRPr>
          </a:p>
          <a:p>
            <a:pPr marL="355600" marR="833119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spc="-10" dirty="0">
                <a:latin typeface="Carlito"/>
                <a:cs typeface="Carlito"/>
              </a:rPr>
              <a:t>minimized </a:t>
            </a:r>
            <a:r>
              <a:rPr sz="3200" dirty="0">
                <a:latin typeface="Carlito"/>
                <a:cs typeface="Carlito"/>
              </a:rPr>
              <a:t>SOP </a:t>
            </a:r>
            <a:r>
              <a:rPr sz="3200" spc="-10" dirty="0">
                <a:latin typeface="Carlito"/>
                <a:cs typeface="Carlito"/>
              </a:rPr>
              <a:t>expression </a:t>
            </a:r>
            <a:r>
              <a:rPr sz="3200" spc="-15" dirty="0">
                <a:latin typeface="Carlito"/>
                <a:cs typeface="Carlito"/>
              </a:rPr>
              <a:t>contains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25" dirty="0">
                <a:latin typeface="Carlito"/>
                <a:cs typeface="Carlito"/>
              </a:rPr>
              <a:t>fewest </a:t>
            </a:r>
            <a:r>
              <a:rPr sz="3200" spc="-5" dirty="0">
                <a:latin typeface="Carlito"/>
                <a:cs typeface="Carlito"/>
              </a:rPr>
              <a:t>possible  terms </a:t>
            </a:r>
            <a:r>
              <a:rPr sz="3200" dirty="0">
                <a:latin typeface="Carlito"/>
                <a:cs typeface="Carlito"/>
              </a:rPr>
              <a:t>with </a:t>
            </a:r>
            <a:r>
              <a:rPr sz="3200" spc="-25" dirty="0">
                <a:latin typeface="Carlito"/>
                <a:cs typeface="Carlito"/>
              </a:rPr>
              <a:t>fewest </a:t>
            </a:r>
            <a:r>
              <a:rPr sz="3200" spc="-5" dirty="0">
                <a:latin typeface="Carlito"/>
                <a:cs typeface="Carlito"/>
              </a:rPr>
              <a:t>possible variables per</a:t>
            </a:r>
            <a:r>
              <a:rPr sz="3200" spc="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term.</a:t>
            </a:r>
            <a:endParaRPr sz="3200" dirty="0">
              <a:latin typeface="Carlito"/>
              <a:cs typeface="Carlito"/>
            </a:endParaRPr>
          </a:p>
          <a:p>
            <a:pPr marL="355600" marR="51943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0" dirty="0">
                <a:latin typeface="Carlito"/>
                <a:cs typeface="Carlito"/>
              </a:rPr>
              <a:t>Generally, </a:t>
            </a:r>
            <a:r>
              <a:rPr sz="3200" dirty="0">
                <a:latin typeface="Carlito"/>
                <a:cs typeface="Carlito"/>
              </a:rPr>
              <a:t>a minimum SOP </a:t>
            </a:r>
            <a:r>
              <a:rPr sz="3200" spc="-10" dirty="0">
                <a:latin typeface="Carlito"/>
                <a:cs typeface="Carlito"/>
              </a:rPr>
              <a:t>expression can </a:t>
            </a:r>
            <a:r>
              <a:rPr sz="3200" spc="-5" dirty="0">
                <a:latin typeface="Carlito"/>
                <a:cs typeface="Carlito"/>
              </a:rPr>
              <a:t>be implemented  </a:t>
            </a:r>
            <a:r>
              <a:rPr sz="3200" dirty="0">
                <a:latin typeface="Carlito"/>
                <a:cs typeface="Carlito"/>
              </a:rPr>
              <a:t>with </a:t>
            </a:r>
            <a:r>
              <a:rPr sz="3200" spc="-25" dirty="0">
                <a:latin typeface="Carlito"/>
                <a:cs typeface="Carlito"/>
              </a:rPr>
              <a:t>fewer </a:t>
            </a:r>
            <a:r>
              <a:rPr sz="3200" dirty="0">
                <a:latin typeface="Carlito"/>
                <a:cs typeface="Carlito"/>
              </a:rPr>
              <a:t>logic </a:t>
            </a:r>
            <a:r>
              <a:rPr sz="3200" spc="-25" dirty="0">
                <a:latin typeface="Carlito"/>
                <a:cs typeface="Carlito"/>
              </a:rPr>
              <a:t>gates </a:t>
            </a:r>
            <a:r>
              <a:rPr sz="3200" dirty="0">
                <a:latin typeface="Carlito"/>
                <a:cs typeface="Carlito"/>
              </a:rPr>
              <a:t>than a </a:t>
            </a:r>
            <a:r>
              <a:rPr sz="3200" spc="-15" dirty="0">
                <a:latin typeface="Carlito"/>
                <a:cs typeface="Carlito"/>
              </a:rPr>
              <a:t>standard</a:t>
            </a:r>
            <a:r>
              <a:rPr sz="3200" spc="12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expression.</a:t>
            </a:r>
            <a:endParaRPr sz="3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86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8800" y="1295400"/>
            <a:ext cx="3886200" cy="685800"/>
          </a:xfrm>
          <a:custGeom>
            <a:avLst/>
            <a:gdLst/>
            <a:ahLst/>
            <a:cxnLst/>
            <a:rect l="l" t="t" r="r" b="b"/>
            <a:pathLst>
              <a:path w="6400800" h="685800">
                <a:moveTo>
                  <a:pt x="6400800" y="0"/>
                </a:moveTo>
                <a:lnTo>
                  <a:pt x="0" y="0"/>
                </a:lnTo>
                <a:lnTo>
                  <a:pt x="0" y="685800"/>
                </a:lnTo>
                <a:lnTo>
                  <a:pt x="6400800" y="685800"/>
                </a:lnTo>
                <a:lnTo>
                  <a:pt x="640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5000" y="1323839"/>
            <a:ext cx="3898392" cy="51296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3200" dirty="0">
                <a:latin typeface="Carlito"/>
                <a:cs typeface="Carlito"/>
              </a:rPr>
              <a:t>Rules of </a:t>
            </a:r>
            <a:r>
              <a:rPr sz="3200" spc="-10" dirty="0">
                <a:latin typeface="Carlito"/>
                <a:cs typeface="Carlito"/>
              </a:rPr>
              <a:t>grouping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-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21935" y="1879092"/>
            <a:ext cx="5575300" cy="4826635"/>
            <a:chOff x="4821935" y="1879092"/>
            <a:chExt cx="5575300" cy="4826635"/>
          </a:xfrm>
        </p:grpSpPr>
        <p:sp>
          <p:nvSpPr>
            <p:cNvPr id="7" name="object 7"/>
            <p:cNvSpPr/>
            <p:nvPr/>
          </p:nvSpPr>
          <p:spPr>
            <a:xfrm>
              <a:off x="4821935" y="1879092"/>
              <a:ext cx="5562600" cy="2566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6611" y="4165092"/>
              <a:ext cx="5500116" cy="25405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1000" y="2522347"/>
            <a:ext cx="410171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400" spc="-65" dirty="0">
                <a:latin typeface="Carlito"/>
                <a:cs typeface="Carlito"/>
              </a:rPr>
              <a:t>1’s </a:t>
            </a:r>
            <a:r>
              <a:rPr sz="2400" dirty="0">
                <a:latin typeface="Carlito"/>
                <a:cs typeface="Carlito"/>
              </a:rPr>
              <a:t>&amp; </a:t>
            </a:r>
            <a:r>
              <a:rPr sz="2400" spc="-65" dirty="0">
                <a:latin typeface="Carlito"/>
                <a:cs typeface="Carlito"/>
              </a:rPr>
              <a:t>0’s </a:t>
            </a:r>
            <a:r>
              <a:rPr sz="2400" spc="-10" dirty="0">
                <a:latin typeface="Carlito"/>
                <a:cs typeface="Carlito"/>
              </a:rPr>
              <a:t>can  </a:t>
            </a:r>
            <a:r>
              <a:rPr sz="2400" spc="-5" dirty="0">
                <a:latin typeface="Carlito"/>
                <a:cs typeface="Carlito"/>
              </a:rPr>
              <a:t>not be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grouped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0" y="4837801"/>
            <a:ext cx="492594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2400" spc="-10" dirty="0">
                <a:latin typeface="Carlito"/>
                <a:cs typeface="Carlito"/>
              </a:rPr>
              <a:t>D</a:t>
            </a:r>
            <a:r>
              <a:rPr sz="2400" spc="-10" dirty="0" smtClean="0">
                <a:latin typeface="Carlito"/>
                <a:cs typeface="Carlito"/>
              </a:rPr>
              <a:t>iagonal </a:t>
            </a:r>
            <a:r>
              <a:rPr sz="2400" spc="-65" dirty="0">
                <a:latin typeface="Carlito"/>
                <a:cs typeface="Carlito"/>
              </a:rPr>
              <a:t>1’s </a:t>
            </a:r>
            <a:r>
              <a:rPr sz="2400" spc="-10" dirty="0">
                <a:latin typeface="Carlito"/>
                <a:cs typeface="Carlito"/>
              </a:rPr>
              <a:t>can  </a:t>
            </a:r>
            <a:r>
              <a:rPr sz="2400" spc="-5" dirty="0">
                <a:latin typeface="Carlito"/>
                <a:cs typeface="Carlito"/>
              </a:rPr>
              <a:t>not be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grouped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57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7483" y="236220"/>
            <a:ext cx="8247888" cy="4693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27564" y="5418531"/>
            <a:ext cx="6650701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rlito"/>
                <a:cs typeface="Carlito"/>
              </a:rPr>
              <a:t>Elements </a:t>
            </a:r>
            <a:r>
              <a:rPr sz="3200" dirty="0">
                <a:latin typeface="Carlito"/>
                <a:cs typeface="Carlito"/>
              </a:rPr>
              <a:t>in a </a:t>
            </a:r>
            <a:r>
              <a:rPr sz="3200" spc="-15" dirty="0">
                <a:latin typeface="Carlito"/>
                <a:cs typeface="Carlito"/>
              </a:rPr>
              <a:t>group </a:t>
            </a:r>
            <a:r>
              <a:rPr sz="3200" spc="-5" dirty="0">
                <a:latin typeface="Carlito"/>
                <a:cs typeface="Carlito"/>
              </a:rPr>
              <a:t>should be</a:t>
            </a:r>
            <a:r>
              <a:rPr sz="3200" spc="-10" dirty="0">
                <a:latin typeface="Carlito"/>
                <a:cs typeface="Carlito"/>
              </a:rPr>
              <a:t> </a:t>
            </a:r>
            <a:r>
              <a:rPr sz="3200" spc="-95" dirty="0">
                <a:latin typeface="Carlito"/>
                <a:cs typeface="Carlito"/>
              </a:rPr>
              <a:t>2</a:t>
            </a:r>
            <a:r>
              <a:rPr sz="3600" spc="-142" baseline="31250" dirty="0">
                <a:latin typeface="Carlito"/>
                <a:cs typeface="Carlito"/>
              </a:rPr>
              <a:t>n</a:t>
            </a:r>
            <a:endParaRPr sz="3600" baseline="312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63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51147" y="0"/>
            <a:ext cx="6852284" cy="6858000"/>
            <a:chOff x="3851147" y="0"/>
            <a:chExt cx="6852284" cy="6858000"/>
          </a:xfrm>
        </p:grpSpPr>
        <p:sp>
          <p:nvSpPr>
            <p:cNvPr id="4" name="object 4"/>
            <p:cNvSpPr/>
            <p:nvPr/>
          </p:nvSpPr>
          <p:spPr>
            <a:xfrm>
              <a:off x="3851147" y="0"/>
              <a:ext cx="6851904" cy="3284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24299" y="3118103"/>
              <a:ext cx="6705600" cy="37398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27432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Mi</a:t>
            </a:r>
            <a:r>
              <a:rPr sz="2400" spc="-10" dirty="0"/>
              <a:t>n</a:t>
            </a:r>
            <a:r>
              <a:rPr sz="2400" dirty="0"/>
              <a:t>im</a:t>
            </a:r>
            <a:r>
              <a:rPr sz="2400" spc="-10" dirty="0"/>
              <a:t>u</a:t>
            </a:r>
            <a:r>
              <a:rPr sz="2400" dirty="0"/>
              <a:t>m  </a:t>
            </a:r>
            <a:r>
              <a:rPr sz="2400" spc="-15" dirty="0"/>
              <a:t>Groups  </a:t>
            </a:r>
            <a:r>
              <a:rPr sz="2400" spc="-5" dirty="0"/>
              <a:t>should</a:t>
            </a:r>
            <a:r>
              <a:rPr sz="2400" spc="-65" dirty="0"/>
              <a:t> </a:t>
            </a:r>
            <a:r>
              <a:rPr sz="2400" spc="-5" dirty="0"/>
              <a:t>be  </a:t>
            </a:r>
            <a:r>
              <a:rPr sz="2400" spc="-20" dirty="0"/>
              <a:t>formed</a:t>
            </a:r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228600" y="3970401"/>
            <a:ext cx="36546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above  </a:t>
            </a:r>
            <a:r>
              <a:rPr sz="2400" dirty="0">
                <a:latin typeface="Carlito"/>
                <a:cs typeface="Carlito"/>
              </a:rPr>
              <a:t>rule </a:t>
            </a:r>
            <a:r>
              <a:rPr sz="2400" spc="-15" dirty="0">
                <a:latin typeface="Carlito"/>
                <a:cs typeface="Carlito"/>
              </a:rPr>
              <a:t>group  </a:t>
            </a:r>
            <a:r>
              <a:rPr sz="2400" spc="-5" dirty="0">
                <a:latin typeface="Carlito"/>
                <a:cs typeface="Carlito"/>
              </a:rPr>
              <a:t>Overlapping 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applicable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87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3188" y="167639"/>
            <a:ext cx="9275064" cy="5216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7281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1" y="107391"/>
            <a:ext cx="620725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Three-Variable</a:t>
            </a:r>
            <a:r>
              <a:rPr spc="-35" dirty="0"/>
              <a:t> </a:t>
            </a:r>
            <a:r>
              <a:rPr spc="-10" dirty="0"/>
              <a:t>K-Maps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03703" y="5463090"/>
            <a:ext cx="595630" cy="257175"/>
            <a:chOff x="2403703" y="5463090"/>
            <a:chExt cx="595630" cy="257175"/>
          </a:xfrm>
        </p:grpSpPr>
        <p:sp>
          <p:nvSpPr>
            <p:cNvPr id="5" name="object 5"/>
            <p:cNvSpPr/>
            <p:nvPr/>
          </p:nvSpPr>
          <p:spPr>
            <a:xfrm>
              <a:off x="2405461" y="5464848"/>
              <a:ext cx="591820" cy="253365"/>
            </a:xfrm>
            <a:custGeom>
              <a:avLst/>
              <a:gdLst/>
              <a:ahLst/>
              <a:cxnLst/>
              <a:rect l="l" t="t" r="r" b="b"/>
              <a:pathLst>
                <a:path w="591819" h="253364">
                  <a:moveTo>
                    <a:pt x="553441" y="0"/>
                  </a:moveTo>
                  <a:lnTo>
                    <a:pt x="36293" y="0"/>
                  </a:lnTo>
                  <a:lnTo>
                    <a:pt x="22549" y="1756"/>
                  </a:lnTo>
                  <a:lnTo>
                    <a:pt x="10580" y="10197"/>
                  </a:lnTo>
                  <a:lnTo>
                    <a:pt x="1761" y="22495"/>
                  </a:lnTo>
                  <a:lnTo>
                    <a:pt x="0" y="36192"/>
                  </a:lnTo>
                  <a:lnTo>
                    <a:pt x="0" y="216838"/>
                  </a:lnTo>
                  <a:lnTo>
                    <a:pt x="1761" y="230550"/>
                  </a:lnTo>
                  <a:lnTo>
                    <a:pt x="10580" y="242847"/>
                  </a:lnTo>
                  <a:lnTo>
                    <a:pt x="22549" y="251288"/>
                  </a:lnTo>
                  <a:lnTo>
                    <a:pt x="36293" y="253045"/>
                  </a:lnTo>
                  <a:lnTo>
                    <a:pt x="553441" y="253045"/>
                  </a:lnTo>
                  <a:lnTo>
                    <a:pt x="568904" y="251288"/>
                  </a:lnTo>
                  <a:lnTo>
                    <a:pt x="580930" y="242847"/>
                  </a:lnTo>
                  <a:lnTo>
                    <a:pt x="587945" y="230550"/>
                  </a:lnTo>
                  <a:lnTo>
                    <a:pt x="591525" y="216838"/>
                  </a:lnTo>
                  <a:lnTo>
                    <a:pt x="591525" y="36192"/>
                  </a:lnTo>
                  <a:lnTo>
                    <a:pt x="587945" y="22495"/>
                  </a:lnTo>
                  <a:lnTo>
                    <a:pt x="580930" y="10197"/>
                  </a:lnTo>
                  <a:lnTo>
                    <a:pt x="568904" y="1756"/>
                  </a:lnTo>
                  <a:lnTo>
                    <a:pt x="55344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5461" y="5464848"/>
              <a:ext cx="591820" cy="253365"/>
            </a:xfrm>
            <a:custGeom>
              <a:avLst/>
              <a:gdLst/>
              <a:ahLst/>
              <a:cxnLst/>
              <a:rect l="l" t="t" r="r" b="b"/>
              <a:pathLst>
                <a:path w="591819" h="253364">
                  <a:moveTo>
                    <a:pt x="36293" y="253045"/>
                  </a:moveTo>
                  <a:lnTo>
                    <a:pt x="553441" y="253045"/>
                  </a:lnTo>
                  <a:lnTo>
                    <a:pt x="568904" y="251288"/>
                  </a:lnTo>
                  <a:lnTo>
                    <a:pt x="580930" y="242847"/>
                  </a:lnTo>
                  <a:lnTo>
                    <a:pt x="587945" y="230550"/>
                  </a:lnTo>
                  <a:lnTo>
                    <a:pt x="591525" y="216838"/>
                  </a:lnTo>
                  <a:lnTo>
                    <a:pt x="591525" y="36192"/>
                  </a:lnTo>
                  <a:lnTo>
                    <a:pt x="587945" y="22495"/>
                  </a:lnTo>
                  <a:lnTo>
                    <a:pt x="580930" y="10197"/>
                  </a:lnTo>
                  <a:lnTo>
                    <a:pt x="568904" y="1756"/>
                  </a:lnTo>
                  <a:lnTo>
                    <a:pt x="553441" y="0"/>
                  </a:lnTo>
                  <a:lnTo>
                    <a:pt x="36293" y="0"/>
                  </a:lnTo>
                  <a:lnTo>
                    <a:pt x="22549" y="1756"/>
                  </a:lnTo>
                  <a:lnTo>
                    <a:pt x="10580" y="10197"/>
                  </a:lnTo>
                  <a:lnTo>
                    <a:pt x="1761" y="22495"/>
                  </a:lnTo>
                  <a:lnTo>
                    <a:pt x="0" y="36192"/>
                  </a:lnTo>
                  <a:lnTo>
                    <a:pt x="0" y="216838"/>
                  </a:lnTo>
                  <a:lnTo>
                    <a:pt x="1761" y="230550"/>
                  </a:lnTo>
                  <a:lnTo>
                    <a:pt x="10580" y="242847"/>
                  </a:lnTo>
                  <a:lnTo>
                    <a:pt x="22549" y="251288"/>
                  </a:lnTo>
                  <a:lnTo>
                    <a:pt x="36293" y="253045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049832" y="5423372"/>
            <a:ext cx="651510" cy="694055"/>
            <a:chOff x="10049832" y="5423372"/>
            <a:chExt cx="651510" cy="694055"/>
          </a:xfrm>
        </p:grpSpPr>
        <p:sp>
          <p:nvSpPr>
            <p:cNvPr id="8" name="object 8"/>
            <p:cNvSpPr/>
            <p:nvPr/>
          </p:nvSpPr>
          <p:spPr>
            <a:xfrm>
              <a:off x="10051591" y="5466605"/>
              <a:ext cx="601345" cy="607695"/>
            </a:xfrm>
            <a:custGeom>
              <a:avLst/>
              <a:gdLst/>
              <a:ahLst/>
              <a:cxnLst/>
              <a:rect l="l" t="t" r="r" b="b"/>
              <a:pathLst>
                <a:path w="601345" h="607695">
                  <a:moveTo>
                    <a:pt x="563664" y="0"/>
                  </a:moveTo>
                  <a:lnTo>
                    <a:pt x="37653" y="0"/>
                  </a:lnTo>
                  <a:lnTo>
                    <a:pt x="23909" y="3513"/>
                  </a:lnTo>
                  <a:lnTo>
                    <a:pt x="12026" y="11954"/>
                  </a:lnTo>
                  <a:lnTo>
                    <a:pt x="3579" y="23894"/>
                  </a:lnTo>
                  <a:lnTo>
                    <a:pt x="0" y="37948"/>
                  </a:lnTo>
                  <a:lnTo>
                    <a:pt x="0" y="569691"/>
                  </a:lnTo>
                  <a:lnTo>
                    <a:pt x="3579" y="585144"/>
                  </a:lnTo>
                  <a:lnTo>
                    <a:pt x="12026" y="597456"/>
                  </a:lnTo>
                  <a:lnTo>
                    <a:pt x="23909" y="605883"/>
                  </a:lnTo>
                  <a:lnTo>
                    <a:pt x="37653" y="607640"/>
                  </a:lnTo>
                  <a:lnTo>
                    <a:pt x="563664" y="607640"/>
                  </a:lnTo>
                  <a:lnTo>
                    <a:pt x="577408" y="605883"/>
                  </a:lnTo>
                  <a:lnTo>
                    <a:pt x="589434" y="597456"/>
                  </a:lnTo>
                  <a:lnTo>
                    <a:pt x="598168" y="585144"/>
                  </a:lnTo>
                  <a:lnTo>
                    <a:pt x="601317" y="569691"/>
                  </a:lnTo>
                  <a:lnTo>
                    <a:pt x="601317" y="37948"/>
                  </a:lnTo>
                  <a:lnTo>
                    <a:pt x="598168" y="23894"/>
                  </a:lnTo>
                  <a:lnTo>
                    <a:pt x="589434" y="11954"/>
                  </a:lnTo>
                  <a:lnTo>
                    <a:pt x="577408" y="3513"/>
                  </a:lnTo>
                  <a:lnTo>
                    <a:pt x="56366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1591" y="5466605"/>
              <a:ext cx="601345" cy="607695"/>
            </a:xfrm>
            <a:custGeom>
              <a:avLst/>
              <a:gdLst/>
              <a:ahLst/>
              <a:cxnLst/>
              <a:rect l="l" t="t" r="r" b="b"/>
              <a:pathLst>
                <a:path w="601345" h="607695">
                  <a:moveTo>
                    <a:pt x="563664" y="607640"/>
                  </a:moveTo>
                  <a:lnTo>
                    <a:pt x="37653" y="607640"/>
                  </a:lnTo>
                  <a:lnTo>
                    <a:pt x="23909" y="605883"/>
                  </a:lnTo>
                  <a:lnTo>
                    <a:pt x="12026" y="597456"/>
                  </a:lnTo>
                  <a:lnTo>
                    <a:pt x="3579" y="585144"/>
                  </a:lnTo>
                  <a:lnTo>
                    <a:pt x="0" y="569691"/>
                  </a:lnTo>
                  <a:lnTo>
                    <a:pt x="0" y="37948"/>
                  </a:lnTo>
                  <a:lnTo>
                    <a:pt x="3579" y="23894"/>
                  </a:lnTo>
                  <a:lnTo>
                    <a:pt x="12026" y="11954"/>
                  </a:lnTo>
                  <a:lnTo>
                    <a:pt x="23909" y="3513"/>
                  </a:lnTo>
                  <a:lnTo>
                    <a:pt x="37653" y="0"/>
                  </a:lnTo>
                  <a:lnTo>
                    <a:pt x="563664" y="0"/>
                  </a:lnTo>
                  <a:lnTo>
                    <a:pt x="598168" y="23894"/>
                  </a:lnTo>
                  <a:lnTo>
                    <a:pt x="601317" y="569691"/>
                  </a:lnTo>
                  <a:lnTo>
                    <a:pt x="598168" y="585144"/>
                  </a:lnTo>
                  <a:lnTo>
                    <a:pt x="589434" y="597456"/>
                  </a:lnTo>
                  <a:lnTo>
                    <a:pt x="577408" y="605883"/>
                  </a:lnTo>
                  <a:lnTo>
                    <a:pt x="563664" y="607640"/>
                  </a:lnTo>
                  <a:close/>
                </a:path>
              </a:pathLst>
            </a:custGeom>
            <a:ln w="3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1589" y="5423372"/>
              <a:ext cx="259715" cy="694055"/>
            </a:xfrm>
            <a:custGeom>
              <a:avLst/>
              <a:gdLst/>
              <a:ahLst/>
              <a:cxnLst/>
              <a:rect l="l" t="t" r="r" b="b"/>
              <a:pathLst>
                <a:path w="259715" h="694054">
                  <a:moveTo>
                    <a:pt x="53116" y="8798"/>
                  </a:moveTo>
                  <a:lnTo>
                    <a:pt x="49966" y="8798"/>
                  </a:lnTo>
                  <a:lnTo>
                    <a:pt x="46530" y="14068"/>
                  </a:lnTo>
                  <a:lnTo>
                    <a:pt x="42951" y="18981"/>
                  </a:lnTo>
                  <a:lnTo>
                    <a:pt x="39372" y="27765"/>
                  </a:lnTo>
                  <a:lnTo>
                    <a:pt x="36222" y="37963"/>
                  </a:lnTo>
                  <a:lnTo>
                    <a:pt x="30924" y="48146"/>
                  </a:lnTo>
                  <a:lnTo>
                    <a:pt x="27488" y="58701"/>
                  </a:lnTo>
                  <a:lnTo>
                    <a:pt x="25770" y="70641"/>
                  </a:lnTo>
                  <a:lnTo>
                    <a:pt x="22477" y="82596"/>
                  </a:lnTo>
                  <a:lnTo>
                    <a:pt x="24339" y="122302"/>
                  </a:lnTo>
                  <a:lnTo>
                    <a:pt x="41233" y="148310"/>
                  </a:lnTo>
                  <a:lnTo>
                    <a:pt x="46530" y="156751"/>
                  </a:lnTo>
                  <a:lnTo>
                    <a:pt x="49966" y="163778"/>
                  </a:lnTo>
                  <a:lnTo>
                    <a:pt x="51827" y="173976"/>
                  </a:lnTo>
                  <a:lnTo>
                    <a:pt x="51827" y="184160"/>
                  </a:lnTo>
                  <a:lnTo>
                    <a:pt x="46530" y="199971"/>
                  </a:lnTo>
                  <a:lnTo>
                    <a:pt x="36222" y="217195"/>
                  </a:lnTo>
                  <a:lnTo>
                    <a:pt x="22477" y="239334"/>
                  </a:lnTo>
                  <a:lnTo>
                    <a:pt x="20759" y="256558"/>
                  </a:lnTo>
                  <a:lnTo>
                    <a:pt x="29206" y="301549"/>
                  </a:lnTo>
                  <a:lnTo>
                    <a:pt x="34504" y="309975"/>
                  </a:lnTo>
                  <a:lnTo>
                    <a:pt x="46530" y="339155"/>
                  </a:lnTo>
                  <a:lnTo>
                    <a:pt x="51827" y="363392"/>
                  </a:lnTo>
                  <a:lnTo>
                    <a:pt x="53116" y="390815"/>
                  </a:lnTo>
                  <a:lnTo>
                    <a:pt x="51827" y="418580"/>
                  </a:lnTo>
                  <a:lnTo>
                    <a:pt x="46530" y="445989"/>
                  </a:lnTo>
                  <a:lnTo>
                    <a:pt x="36222" y="473397"/>
                  </a:lnTo>
                  <a:lnTo>
                    <a:pt x="22477" y="499406"/>
                  </a:lnTo>
                  <a:lnTo>
                    <a:pt x="17180" y="501163"/>
                  </a:lnTo>
                  <a:lnTo>
                    <a:pt x="13744" y="504676"/>
                  </a:lnTo>
                  <a:lnTo>
                    <a:pt x="10594" y="509604"/>
                  </a:lnTo>
                  <a:lnTo>
                    <a:pt x="7015" y="514874"/>
                  </a:lnTo>
                  <a:lnTo>
                    <a:pt x="5297" y="520144"/>
                  </a:lnTo>
                  <a:lnTo>
                    <a:pt x="3436" y="526814"/>
                  </a:lnTo>
                  <a:lnTo>
                    <a:pt x="1718" y="532085"/>
                  </a:lnTo>
                  <a:lnTo>
                    <a:pt x="0" y="547553"/>
                  </a:lnTo>
                  <a:lnTo>
                    <a:pt x="1718" y="555994"/>
                  </a:lnTo>
                  <a:lnTo>
                    <a:pt x="5297" y="563021"/>
                  </a:lnTo>
                  <a:lnTo>
                    <a:pt x="10594" y="570048"/>
                  </a:lnTo>
                  <a:lnTo>
                    <a:pt x="15462" y="574961"/>
                  </a:lnTo>
                  <a:lnTo>
                    <a:pt x="20759" y="581988"/>
                  </a:lnTo>
                  <a:lnTo>
                    <a:pt x="25770" y="589029"/>
                  </a:lnTo>
                  <a:lnTo>
                    <a:pt x="32786" y="607654"/>
                  </a:lnTo>
                  <a:lnTo>
                    <a:pt x="34504" y="619951"/>
                  </a:lnTo>
                  <a:lnTo>
                    <a:pt x="34504" y="631906"/>
                  </a:lnTo>
                  <a:lnTo>
                    <a:pt x="32786" y="645603"/>
                  </a:lnTo>
                  <a:lnTo>
                    <a:pt x="30924" y="657557"/>
                  </a:lnTo>
                  <a:lnTo>
                    <a:pt x="29206" y="671612"/>
                  </a:lnTo>
                  <a:lnTo>
                    <a:pt x="25770" y="683566"/>
                  </a:lnTo>
                  <a:lnTo>
                    <a:pt x="22477" y="693750"/>
                  </a:lnTo>
                  <a:lnTo>
                    <a:pt x="259568" y="693750"/>
                  </a:lnTo>
                  <a:lnTo>
                    <a:pt x="259568" y="27765"/>
                  </a:lnTo>
                  <a:lnTo>
                    <a:pt x="54977" y="27765"/>
                  </a:lnTo>
                  <a:lnTo>
                    <a:pt x="54977" y="10554"/>
                  </a:lnTo>
                  <a:lnTo>
                    <a:pt x="53116" y="8798"/>
                  </a:lnTo>
                  <a:close/>
                </a:path>
                <a:path w="259715" h="694054">
                  <a:moveTo>
                    <a:pt x="259568" y="0"/>
                  </a:moveTo>
                  <a:lnTo>
                    <a:pt x="54977" y="0"/>
                  </a:lnTo>
                  <a:lnTo>
                    <a:pt x="54977" y="27765"/>
                  </a:lnTo>
                  <a:lnTo>
                    <a:pt x="259568" y="27765"/>
                  </a:lnTo>
                  <a:lnTo>
                    <a:pt x="259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743349" y="5423372"/>
            <a:ext cx="622300" cy="330835"/>
            <a:chOff x="7743349" y="5423372"/>
            <a:chExt cx="622300" cy="330835"/>
          </a:xfrm>
        </p:grpSpPr>
        <p:sp>
          <p:nvSpPr>
            <p:cNvPr id="12" name="object 12"/>
            <p:cNvSpPr/>
            <p:nvPr/>
          </p:nvSpPr>
          <p:spPr>
            <a:xfrm>
              <a:off x="7745107" y="5464848"/>
              <a:ext cx="538480" cy="248285"/>
            </a:xfrm>
            <a:custGeom>
              <a:avLst/>
              <a:gdLst/>
              <a:ahLst/>
              <a:cxnLst/>
              <a:rect l="l" t="t" r="r" b="b"/>
              <a:pathLst>
                <a:path w="538479" h="248285">
                  <a:moveTo>
                    <a:pt x="500239" y="0"/>
                  </a:moveTo>
                  <a:lnTo>
                    <a:pt x="38083" y="0"/>
                  </a:lnTo>
                  <a:lnTo>
                    <a:pt x="24339" y="3513"/>
                  </a:lnTo>
                  <a:lnTo>
                    <a:pt x="12026" y="11954"/>
                  </a:lnTo>
                  <a:lnTo>
                    <a:pt x="3579" y="23894"/>
                  </a:lnTo>
                  <a:lnTo>
                    <a:pt x="0" y="37948"/>
                  </a:lnTo>
                  <a:lnTo>
                    <a:pt x="0" y="211568"/>
                  </a:lnTo>
                  <a:lnTo>
                    <a:pt x="3579" y="225622"/>
                  </a:lnTo>
                  <a:lnTo>
                    <a:pt x="12026" y="237577"/>
                  </a:lnTo>
                  <a:lnTo>
                    <a:pt x="24339" y="246003"/>
                  </a:lnTo>
                  <a:lnTo>
                    <a:pt x="38083" y="247760"/>
                  </a:lnTo>
                  <a:lnTo>
                    <a:pt x="500239" y="247760"/>
                  </a:lnTo>
                  <a:lnTo>
                    <a:pt x="513983" y="246003"/>
                  </a:lnTo>
                  <a:lnTo>
                    <a:pt x="526010" y="237577"/>
                  </a:lnTo>
                  <a:lnTo>
                    <a:pt x="534457" y="225622"/>
                  </a:lnTo>
                  <a:lnTo>
                    <a:pt x="538036" y="211568"/>
                  </a:lnTo>
                  <a:lnTo>
                    <a:pt x="538036" y="37948"/>
                  </a:lnTo>
                  <a:lnTo>
                    <a:pt x="534457" y="23894"/>
                  </a:lnTo>
                  <a:lnTo>
                    <a:pt x="526010" y="11954"/>
                  </a:lnTo>
                  <a:lnTo>
                    <a:pt x="513983" y="3513"/>
                  </a:lnTo>
                  <a:lnTo>
                    <a:pt x="50023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5107" y="5464848"/>
              <a:ext cx="538480" cy="248285"/>
            </a:xfrm>
            <a:custGeom>
              <a:avLst/>
              <a:gdLst/>
              <a:ahLst/>
              <a:cxnLst/>
              <a:rect l="l" t="t" r="r" b="b"/>
              <a:pathLst>
                <a:path w="538479" h="248285">
                  <a:moveTo>
                    <a:pt x="500239" y="247760"/>
                  </a:moveTo>
                  <a:lnTo>
                    <a:pt x="38083" y="247760"/>
                  </a:lnTo>
                  <a:lnTo>
                    <a:pt x="24339" y="246003"/>
                  </a:lnTo>
                  <a:lnTo>
                    <a:pt x="12026" y="237577"/>
                  </a:lnTo>
                  <a:lnTo>
                    <a:pt x="3579" y="225622"/>
                  </a:lnTo>
                  <a:lnTo>
                    <a:pt x="0" y="211568"/>
                  </a:lnTo>
                  <a:lnTo>
                    <a:pt x="0" y="37948"/>
                  </a:lnTo>
                  <a:lnTo>
                    <a:pt x="3579" y="23894"/>
                  </a:lnTo>
                  <a:lnTo>
                    <a:pt x="12026" y="11954"/>
                  </a:lnTo>
                  <a:lnTo>
                    <a:pt x="24339" y="3513"/>
                  </a:lnTo>
                  <a:lnTo>
                    <a:pt x="38083" y="0"/>
                  </a:lnTo>
                  <a:lnTo>
                    <a:pt x="500239" y="0"/>
                  </a:lnTo>
                  <a:lnTo>
                    <a:pt x="534457" y="23894"/>
                  </a:lnTo>
                  <a:lnTo>
                    <a:pt x="538036" y="211568"/>
                  </a:lnTo>
                  <a:lnTo>
                    <a:pt x="534457" y="225622"/>
                  </a:lnTo>
                  <a:lnTo>
                    <a:pt x="526010" y="237577"/>
                  </a:lnTo>
                  <a:lnTo>
                    <a:pt x="513983" y="246003"/>
                  </a:lnTo>
                  <a:lnTo>
                    <a:pt x="500239" y="247760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9169" y="5423372"/>
              <a:ext cx="266700" cy="330835"/>
            </a:xfrm>
            <a:custGeom>
              <a:avLst/>
              <a:gdLst/>
              <a:ahLst/>
              <a:cxnLst/>
              <a:rect l="l" t="t" r="r" b="b"/>
              <a:pathLst>
                <a:path w="266700" h="330835">
                  <a:moveTo>
                    <a:pt x="266297" y="0"/>
                  </a:moveTo>
                  <a:lnTo>
                    <a:pt x="17323" y="0"/>
                  </a:lnTo>
                  <a:lnTo>
                    <a:pt x="17323" y="62215"/>
                  </a:lnTo>
                  <a:lnTo>
                    <a:pt x="36365" y="75912"/>
                  </a:lnTo>
                  <a:lnTo>
                    <a:pt x="48248" y="87866"/>
                  </a:lnTo>
                  <a:lnTo>
                    <a:pt x="54977" y="99821"/>
                  </a:lnTo>
                  <a:lnTo>
                    <a:pt x="56695" y="112118"/>
                  </a:lnTo>
                  <a:lnTo>
                    <a:pt x="53259" y="122302"/>
                  </a:lnTo>
                  <a:lnTo>
                    <a:pt x="48248" y="132499"/>
                  </a:lnTo>
                  <a:lnTo>
                    <a:pt x="41233" y="141283"/>
                  </a:lnTo>
                  <a:lnTo>
                    <a:pt x="31068" y="149724"/>
                  </a:lnTo>
                  <a:lnTo>
                    <a:pt x="22621" y="158508"/>
                  </a:lnTo>
                  <a:lnTo>
                    <a:pt x="13744" y="166935"/>
                  </a:lnTo>
                  <a:lnTo>
                    <a:pt x="7015" y="173976"/>
                  </a:lnTo>
                  <a:lnTo>
                    <a:pt x="0" y="189430"/>
                  </a:lnTo>
                  <a:lnTo>
                    <a:pt x="1718" y="196457"/>
                  </a:lnTo>
                  <a:lnTo>
                    <a:pt x="5297" y="204898"/>
                  </a:lnTo>
                  <a:lnTo>
                    <a:pt x="10308" y="211925"/>
                  </a:lnTo>
                  <a:lnTo>
                    <a:pt x="17323" y="220366"/>
                  </a:lnTo>
                  <a:lnTo>
                    <a:pt x="22621" y="227393"/>
                  </a:lnTo>
                  <a:lnTo>
                    <a:pt x="27488" y="235820"/>
                  </a:lnTo>
                  <a:lnTo>
                    <a:pt x="32786" y="246361"/>
                  </a:lnTo>
                  <a:lnTo>
                    <a:pt x="34504" y="254802"/>
                  </a:lnTo>
                  <a:lnTo>
                    <a:pt x="32786" y="267099"/>
                  </a:lnTo>
                  <a:lnTo>
                    <a:pt x="27488" y="277297"/>
                  </a:lnTo>
                  <a:lnTo>
                    <a:pt x="17323" y="289237"/>
                  </a:lnTo>
                  <a:lnTo>
                    <a:pt x="17323" y="330714"/>
                  </a:lnTo>
                  <a:lnTo>
                    <a:pt x="266297" y="330714"/>
                  </a:lnTo>
                  <a:lnTo>
                    <a:pt x="266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23551" y="5767797"/>
            <a:ext cx="620395" cy="330835"/>
            <a:chOff x="5423551" y="5767797"/>
            <a:chExt cx="620395" cy="330835"/>
          </a:xfrm>
        </p:grpSpPr>
        <p:sp>
          <p:nvSpPr>
            <p:cNvPr id="16" name="object 16"/>
            <p:cNvSpPr/>
            <p:nvPr/>
          </p:nvSpPr>
          <p:spPr>
            <a:xfrm>
              <a:off x="5425309" y="5809260"/>
              <a:ext cx="536575" cy="248285"/>
            </a:xfrm>
            <a:custGeom>
              <a:avLst/>
              <a:gdLst/>
              <a:ahLst/>
              <a:cxnLst/>
              <a:rect l="l" t="t" r="r" b="b"/>
              <a:pathLst>
                <a:path w="536575" h="248285">
                  <a:moveTo>
                    <a:pt x="499952" y="0"/>
                  </a:moveTo>
                  <a:lnTo>
                    <a:pt x="37653" y="0"/>
                  </a:lnTo>
                  <a:lnTo>
                    <a:pt x="22191" y="3170"/>
                  </a:lnTo>
                  <a:lnTo>
                    <a:pt x="10165" y="10197"/>
                  </a:lnTo>
                  <a:lnTo>
                    <a:pt x="3149" y="23894"/>
                  </a:lnTo>
                  <a:lnTo>
                    <a:pt x="0" y="37606"/>
                  </a:lnTo>
                  <a:lnTo>
                    <a:pt x="0" y="209811"/>
                  </a:lnTo>
                  <a:lnTo>
                    <a:pt x="3149" y="225279"/>
                  </a:lnTo>
                  <a:lnTo>
                    <a:pt x="10165" y="237577"/>
                  </a:lnTo>
                  <a:lnTo>
                    <a:pt x="22191" y="246018"/>
                  </a:lnTo>
                  <a:lnTo>
                    <a:pt x="37653" y="247775"/>
                  </a:lnTo>
                  <a:lnTo>
                    <a:pt x="499952" y="247775"/>
                  </a:lnTo>
                  <a:lnTo>
                    <a:pt x="513697" y="246018"/>
                  </a:lnTo>
                  <a:lnTo>
                    <a:pt x="525580" y="237577"/>
                  </a:lnTo>
                  <a:lnTo>
                    <a:pt x="534457" y="225279"/>
                  </a:lnTo>
                  <a:lnTo>
                    <a:pt x="536175" y="209811"/>
                  </a:lnTo>
                  <a:lnTo>
                    <a:pt x="536175" y="37606"/>
                  </a:lnTo>
                  <a:lnTo>
                    <a:pt x="534457" y="23894"/>
                  </a:lnTo>
                  <a:lnTo>
                    <a:pt x="525580" y="10197"/>
                  </a:lnTo>
                  <a:lnTo>
                    <a:pt x="513697" y="3170"/>
                  </a:lnTo>
                  <a:lnTo>
                    <a:pt x="49995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5309" y="5809260"/>
              <a:ext cx="536575" cy="248285"/>
            </a:xfrm>
            <a:custGeom>
              <a:avLst/>
              <a:gdLst/>
              <a:ahLst/>
              <a:cxnLst/>
              <a:rect l="l" t="t" r="r" b="b"/>
              <a:pathLst>
                <a:path w="536575" h="248285">
                  <a:moveTo>
                    <a:pt x="499952" y="247775"/>
                  </a:moveTo>
                  <a:lnTo>
                    <a:pt x="37653" y="247775"/>
                  </a:lnTo>
                  <a:lnTo>
                    <a:pt x="22191" y="246018"/>
                  </a:lnTo>
                  <a:lnTo>
                    <a:pt x="10165" y="237577"/>
                  </a:lnTo>
                  <a:lnTo>
                    <a:pt x="3149" y="225279"/>
                  </a:lnTo>
                  <a:lnTo>
                    <a:pt x="0" y="209811"/>
                  </a:lnTo>
                  <a:lnTo>
                    <a:pt x="0" y="37606"/>
                  </a:lnTo>
                  <a:lnTo>
                    <a:pt x="3149" y="23894"/>
                  </a:lnTo>
                  <a:lnTo>
                    <a:pt x="10165" y="10197"/>
                  </a:lnTo>
                  <a:lnTo>
                    <a:pt x="22191" y="3170"/>
                  </a:lnTo>
                  <a:lnTo>
                    <a:pt x="37653" y="0"/>
                  </a:lnTo>
                  <a:lnTo>
                    <a:pt x="499952" y="0"/>
                  </a:lnTo>
                  <a:lnTo>
                    <a:pt x="534457" y="23894"/>
                  </a:lnTo>
                  <a:lnTo>
                    <a:pt x="536175" y="209811"/>
                  </a:lnTo>
                  <a:lnTo>
                    <a:pt x="534457" y="225279"/>
                  </a:lnTo>
                  <a:lnTo>
                    <a:pt x="525580" y="237577"/>
                  </a:lnTo>
                  <a:lnTo>
                    <a:pt x="513697" y="246018"/>
                  </a:lnTo>
                  <a:lnTo>
                    <a:pt x="499952" y="247775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8941" y="5767797"/>
              <a:ext cx="265430" cy="330835"/>
            </a:xfrm>
            <a:custGeom>
              <a:avLst/>
              <a:gdLst/>
              <a:ahLst/>
              <a:cxnLst/>
              <a:rect l="l" t="t" r="r" b="b"/>
              <a:pathLst>
                <a:path w="265429" h="330835">
                  <a:moveTo>
                    <a:pt x="265009" y="0"/>
                  </a:moveTo>
                  <a:lnTo>
                    <a:pt x="17323" y="0"/>
                  </a:lnTo>
                  <a:lnTo>
                    <a:pt x="17323" y="61843"/>
                  </a:lnTo>
                  <a:lnTo>
                    <a:pt x="36365" y="75912"/>
                  </a:lnTo>
                  <a:lnTo>
                    <a:pt x="48391" y="87852"/>
                  </a:lnTo>
                  <a:lnTo>
                    <a:pt x="55407" y="99807"/>
                  </a:lnTo>
                  <a:lnTo>
                    <a:pt x="55407" y="111747"/>
                  </a:lnTo>
                  <a:lnTo>
                    <a:pt x="53545" y="122302"/>
                  </a:lnTo>
                  <a:lnTo>
                    <a:pt x="48391" y="130728"/>
                  </a:lnTo>
                  <a:lnTo>
                    <a:pt x="39801" y="141269"/>
                  </a:lnTo>
                  <a:lnTo>
                    <a:pt x="31068" y="149710"/>
                  </a:lnTo>
                  <a:lnTo>
                    <a:pt x="22621" y="158494"/>
                  </a:lnTo>
                  <a:lnTo>
                    <a:pt x="13744" y="165178"/>
                  </a:lnTo>
                  <a:lnTo>
                    <a:pt x="7158" y="173962"/>
                  </a:lnTo>
                  <a:lnTo>
                    <a:pt x="0" y="189416"/>
                  </a:lnTo>
                  <a:lnTo>
                    <a:pt x="1861" y="196100"/>
                  </a:lnTo>
                  <a:lnTo>
                    <a:pt x="5297" y="203127"/>
                  </a:lnTo>
                  <a:lnTo>
                    <a:pt x="10594" y="211568"/>
                  </a:lnTo>
                  <a:lnTo>
                    <a:pt x="22621" y="227379"/>
                  </a:lnTo>
                  <a:lnTo>
                    <a:pt x="27918" y="235806"/>
                  </a:lnTo>
                  <a:lnTo>
                    <a:pt x="31068" y="246003"/>
                  </a:lnTo>
                  <a:lnTo>
                    <a:pt x="32786" y="254787"/>
                  </a:lnTo>
                  <a:lnTo>
                    <a:pt x="32786" y="264985"/>
                  </a:lnTo>
                  <a:lnTo>
                    <a:pt x="27918" y="277282"/>
                  </a:lnTo>
                  <a:lnTo>
                    <a:pt x="17323" y="289237"/>
                  </a:lnTo>
                  <a:lnTo>
                    <a:pt x="17323" y="330357"/>
                  </a:lnTo>
                  <a:lnTo>
                    <a:pt x="265009" y="330357"/>
                  </a:lnTo>
                  <a:lnTo>
                    <a:pt x="265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22806" y="5771311"/>
            <a:ext cx="620395" cy="332740"/>
            <a:chOff x="4022806" y="5771311"/>
            <a:chExt cx="620395" cy="332740"/>
          </a:xfrm>
        </p:grpSpPr>
        <p:sp>
          <p:nvSpPr>
            <p:cNvPr id="20" name="object 20"/>
            <p:cNvSpPr/>
            <p:nvPr/>
          </p:nvSpPr>
          <p:spPr>
            <a:xfrm>
              <a:off x="4105272" y="5812430"/>
              <a:ext cx="536575" cy="250190"/>
            </a:xfrm>
            <a:custGeom>
              <a:avLst/>
              <a:gdLst/>
              <a:ahLst/>
              <a:cxnLst/>
              <a:rect l="l" t="t" r="r" b="b"/>
              <a:pathLst>
                <a:path w="536575" h="250189">
                  <a:moveTo>
                    <a:pt x="498521" y="0"/>
                  </a:moveTo>
                  <a:lnTo>
                    <a:pt x="37653" y="0"/>
                  </a:lnTo>
                  <a:lnTo>
                    <a:pt x="22191" y="3513"/>
                  </a:lnTo>
                  <a:lnTo>
                    <a:pt x="10165" y="12297"/>
                  </a:lnTo>
                  <a:lnTo>
                    <a:pt x="1718" y="24237"/>
                  </a:lnTo>
                  <a:lnTo>
                    <a:pt x="0" y="37948"/>
                  </a:lnTo>
                  <a:lnTo>
                    <a:pt x="0" y="211911"/>
                  </a:lnTo>
                  <a:lnTo>
                    <a:pt x="1718" y="225622"/>
                  </a:lnTo>
                  <a:lnTo>
                    <a:pt x="10165" y="237562"/>
                  </a:lnTo>
                  <a:lnTo>
                    <a:pt x="22191" y="246361"/>
                  </a:lnTo>
                  <a:lnTo>
                    <a:pt x="37653" y="249874"/>
                  </a:lnTo>
                  <a:lnTo>
                    <a:pt x="498521" y="249874"/>
                  </a:lnTo>
                  <a:lnTo>
                    <a:pt x="513983" y="246361"/>
                  </a:lnTo>
                  <a:lnTo>
                    <a:pt x="526010" y="237562"/>
                  </a:lnTo>
                  <a:lnTo>
                    <a:pt x="532595" y="225622"/>
                  </a:lnTo>
                  <a:lnTo>
                    <a:pt x="536175" y="211911"/>
                  </a:lnTo>
                  <a:lnTo>
                    <a:pt x="536175" y="37948"/>
                  </a:lnTo>
                  <a:lnTo>
                    <a:pt x="532595" y="24237"/>
                  </a:lnTo>
                  <a:lnTo>
                    <a:pt x="526010" y="12297"/>
                  </a:lnTo>
                  <a:lnTo>
                    <a:pt x="513983" y="3513"/>
                  </a:lnTo>
                  <a:lnTo>
                    <a:pt x="49852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05272" y="5812430"/>
              <a:ext cx="536575" cy="250190"/>
            </a:xfrm>
            <a:custGeom>
              <a:avLst/>
              <a:gdLst/>
              <a:ahLst/>
              <a:cxnLst/>
              <a:rect l="l" t="t" r="r" b="b"/>
              <a:pathLst>
                <a:path w="536575" h="250189">
                  <a:moveTo>
                    <a:pt x="37653" y="249874"/>
                  </a:moveTo>
                  <a:lnTo>
                    <a:pt x="498521" y="249874"/>
                  </a:lnTo>
                  <a:lnTo>
                    <a:pt x="513983" y="246361"/>
                  </a:lnTo>
                  <a:lnTo>
                    <a:pt x="526010" y="237562"/>
                  </a:lnTo>
                  <a:lnTo>
                    <a:pt x="532595" y="225622"/>
                  </a:lnTo>
                  <a:lnTo>
                    <a:pt x="536175" y="211911"/>
                  </a:lnTo>
                  <a:lnTo>
                    <a:pt x="536175" y="37948"/>
                  </a:lnTo>
                  <a:lnTo>
                    <a:pt x="532595" y="24237"/>
                  </a:lnTo>
                  <a:lnTo>
                    <a:pt x="526010" y="12297"/>
                  </a:lnTo>
                  <a:lnTo>
                    <a:pt x="513983" y="3513"/>
                  </a:lnTo>
                  <a:lnTo>
                    <a:pt x="498521" y="0"/>
                  </a:lnTo>
                  <a:lnTo>
                    <a:pt x="37653" y="0"/>
                  </a:lnTo>
                  <a:lnTo>
                    <a:pt x="22191" y="3513"/>
                  </a:lnTo>
                  <a:lnTo>
                    <a:pt x="10165" y="12297"/>
                  </a:lnTo>
                  <a:lnTo>
                    <a:pt x="1718" y="24237"/>
                  </a:lnTo>
                  <a:lnTo>
                    <a:pt x="0" y="37948"/>
                  </a:lnTo>
                  <a:lnTo>
                    <a:pt x="0" y="211911"/>
                  </a:lnTo>
                  <a:lnTo>
                    <a:pt x="1718" y="225622"/>
                  </a:lnTo>
                  <a:lnTo>
                    <a:pt x="10165" y="237562"/>
                  </a:lnTo>
                  <a:lnTo>
                    <a:pt x="22191" y="246361"/>
                  </a:lnTo>
                  <a:lnTo>
                    <a:pt x="37653" y="249874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22806" y="5771311"/>
              <a:ext cx="264795" cy="332740"/>
            </a:xfrm>
            <a:custGeom>
              <a:avLst/>
              <a:gdLst/>
              <a:ahLst/>
              <a:cxnLst/>
              <a:rect l="l" t="t" r="r" b="b"/>
              <a:pathLst>
                <a:path w="264795" h="332739">
                  <a:moveTo>
                    <a:pt x="247399" y="0"/>
                  </a:moveTo>
                  <a:lnTo>
                    <a:pt x="0" y="0"/>
                  </a:lnTo>
                  <a:lnTo>
                    <a:pt x="0" y="332113"/>
                  </a:lnTo>
                  <a:lnTo>
                    <a:pt x="247399" y="332113"/>
                  </a:lnTo>
                  <a:lnTo>
                    <a:pt x="247399" y="290994"/>
                  </a:lnTo>
                  <a:lnTo>
                    <a:pt x="237091" y="276925"/>
                  </a:lnTo>
                  <a:lnTo>
                    <a:pt x="231793" y="266742"/>
                  </a:lnTo>
                  <a:lnTo>
                    <a:pt x="247399" y="220352"/>
                  </a:lnTo>
                  <a:lnTo>
                    <a:pt x="254414" y="211568"/>
                  </a:lnTo>
                  <a:lnTo>
                    <a:pt x="259282" y="204884"/>
                  </a:lnTo>
                  <a:lnTo>
                    <a:pt x="262861" y="196100"/>
                  </a:lnTo>
                  <a:lnTo>
                    <a:pt x="264579" y="189416"/>
                  </a:lnTo>
                  <a:lnTo>
                    <a:pt x="257850" y="173962"/>
                  </a:lnTo>
                  <a:lnTo>
                    <a:pt x="242388" y="158151"/>
                  </a:lnTo>
                  <a:lnTo>
                    <a:pt x="233654" y="149710"/>
                  </a:lnTo>
                  <a:lnTo>
                    <a:pt x="225207" y="140926"/>
                  </a:lnTo>
                  <a:lnTo>
                    <a:pt x="216617" y="132485"/>
                  </a:lnTo>
                  <a:lnTo>
                    <a:pt x="211463" y="122302"/>
                  </a:lnTo>
                  <a:lnTo>
                    <a:pt x="209602" y="111747"/>
                  </a:lnTo>
                  <a:lnTo>
                    <a:pt x="211463" y="99807"/>
                  </a:lnTo>
                  <a:lnTo>
                    <a:pt x="216617" y="89266"/>
                  </a:lnTo>
                  <a:lnTo>
                    <a:pt x="228644" y="75555"/>
                  </a:lnTo>
                  <a:lnTo>
                    <a:pt x="247399" y="61843"/>
                  </a:lnTo>
                  <a:lnTo>
                    <a:pt x="247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85275" y="2705343"/>
            <a:ext cx="594995" cy="258445"/>
            <a:chOff x="4385275" y="2705343"/>
            <a:chExt cx="594995" cy="258445"/>
          </a:xfrm>
        </p:grpSpPr>
        <p:sp>
          <p:nvSpPr>
            <p:cNvPr id="24" name="object 24"/>
            <p:cNvSpPr/>
            <p:nvPr/>
          </p:nvSpPr>
          <p:spPr>
            <a:xfrm>
              <a:off x="4387033" y="2707101"/>
              <a:ext cx="591185" cy="255270"/>
            </a:xfrm>
            <a:custGeom>
              <a:avLst/>
              <a:gdLst/>
              <a:ahLst/>
              <a:cxnLst/>
              <a:rect l="l" t="t" r="r" b="b"/>
              <a:pathLst>
                <a:path w="591185" h="255269">
                  <a:moveTo>
                    <a:pt x="555216" y="0"/>
                  </a:moveTo>
                  <a:lnTo>
                    <a:pt x="37797" y="0"/>
                  </a:lnTo>
                  <a:lnTo>
                    <a:pt x="22334" y="3142"/>
                  </a:lnTo>
                  <a:lnTo>
                    <a:pt x="10308" y="10140"/>
                  </a:lnTo>
                  <a:lnTo>
                    <a:pt x="1861" y="23851"/>
                  </a:lnTo>
                  <a:lnTo>
                    <a:pt x="0" y="37563"/>
                  </a:lnTo>
                  <a:lnTo>
                    <a:pt x="0" y="216810"/>
                  </a:lnTo>
                  <a:lnTo>
                    <a:pt x="1861" y="230521"/>
                  </a:lnTo>
                  <a:lnTo>
                    <a:pt x="10308" y="242519"/>
                  </a:lnTo>
                  <a:lnTo>
                    <a:pt x="22334" y="251231"/>
                  </a:lnTo>
                  <a:lnTo>
                    <a:pt x="37797" y="254802"/>
                  </a:lnTo>
                  <a:lnTo>
                    <a:pt x="555216" y="254802"/>
                  </a:lnTo>
                  <a:lnTo>
                    <a:pt x="568961" y="251231"/>
                  </a:lnTo>
                  <a:lnTo>
                    <a:pt x="580987" y="242519"/>
                  </a:lnTo>
                  <a:lnTo>
                    <a:pt x="589434" y="230521"/>
                  </a:lnTo>
                  <a:lnTo>
                    <a:pt x="591152" y="216810"/>
                  </a:lnTo>
                  <a:lnTo>
                    <a:pt x="591152" y="37563"/>
                  </a:lnTo>
                  <a:lnTo>
                    <a:pt x="589434" y="23851"/>
                  </a:lnTo>
                  <a:lnTo>
                    <a:pt x="580987" y="10140"/>
                  </a:lnTo>
                  <a:lnTo>
                    <a:pt x="568961" y="3142"/>
                  </a:lnTo>
                  <a:lnTo>
                    <a:pt x="55521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87033" y="2707101"/>
              <a:ext cx="591185" cy="255270"/>
            </a:xfrm>
            <a:custGeom>
              <a:avLst/>
              <a:gdLst/>
              <a:ahLst/>
              <a:cxnLst/>
              <a:rect l="l" t="t" r="r" b="b"/>
              <a:pathLst>
                <a:path w="591185" h="255269">
                  <a:moveTo>
                    <a:pt x="37797" y="254802"/>
                  </a:moveTo>
                  <a:lnTo>
                    <a:pt x="555216" y="254802"/>
                  </a:lnTo>
                  <a:lnTo>
                    <a:pt x="568961" y="251231"/>
                  </a:lnTo>
                  <a:lnTo>
                    <a:pt x="580987" y="242519"/>
                  </a:lnTo>
                  <a:lnTo>
                    <a:pt x="589434" y="230521"/>
                  </a:lnTo>
                  <a:lnTo>
                    <a:pt x="591152" y="216810"/>
                  </a:lnTo>
                  <a:lnTo>
                    <a:pt x="591152" y="37563"/>
                  </a:lnTo>
                  <a:lnTo>
                    <a:pt x="589434" y="23851"/>
                  </a:lnTo>
                  <a:lnTo>
                    <a:pt x="580987" y="10140"/>
                  </a:lnTo>
                  <a:lnTo>
                    <a:pt x="568961" y="3142"/>
                  </a:lnTo>
                  <a:lnTo>
                    <a:pt x="555216" y="0"/>
                  </a:lnTo>
                  <a:lnTo>
                    <a:pt x="37797" y="0"/>
                  </a:lnTo>
                  <a:lnTo>
                    <a:pt x="22334" y="3142"/>
                  </a:lnTo>
                  <a:lnTo>
                    <a:pt x="10308" y="10140"/>
                  </a:lnTo>
                  <a:lnTo>
                    <a:pt x="1861" y="23851"/>
                  </a:lnTo>
                  <a:lnTo>
                    <a:pt x="0" y="37563"/>
                  </a:lnTo>
                  <a:lnTo>
                    <a:pt x="0" y="216810"/>
                  </a:lnTo>
                  <a:lnTo>
                    <a:pt x="1861" y="230521"/>
                  </a:lnTo>
                  <a:lnTo>
                    <a:pt x="10308" y="242519"/>
                  </a:lnTo>
                  <a:lnTo>
                    <a:pt x="22334" y="251231"/>
                  </a:lnTo>
                  <a:lnTo>
                    <a:pt x="37797" y="254802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774642" y="1324543"/>
            <a:ext cx="271145" cy="3175"/>
          </a:xfrm>
          <a:custGeom>
            <a:avLst/>
            <a:gdLst/>
            <a:ahLst/>
            <a:cxnLst/>
            <a:rect l="l" t="t" r="r" b="b"/>
            <a:pathLst>
              <a:path w="271144" h="3175">
                <a:moveTo>
                  <a:pt x="0" y="2713"/>
                </a:moveTo>
                <a:lnTo>
                  <a:pt x="112818" y="2713"/>
                </a:lnTo>
              </a:path>
              <a:path w="271144" h="3175">
                <a:moveTo>
                  <a:pt x="155340" y="0"/>
                </a:moveTo>
                <a:lnTo>
                  <a:pt x="270879" y="0"/>
                </a:lnTo>
              </a:path>
            </a:pathLst>
          </a:custGeom>
          <a:ln w="73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670073" y="1968443"/>
            <a:ext cx="651510" cy="986790"/>
            <a:chOff x="1670073" y="1968443"/>
            <a:chExt cx="651510" cy="986790"/>
          </a:xfrm>
        </p:grpSpPr>
        <p:sp>
          <p:nvSpPr>
            <p:cNvPr id="28" name="object 28"/>
            <p:cNvSpPr/>
            <p:nvPr/>
          </p:nvSpPr>
          <p:spPr>
            <a:xfrm>
              <a:off x="2066919" y="2360890"/>
              <a:ext cx="252729" cy="592455"/>
            </a:xfrm>
            <a:custGeom>
              <a:avLst/>
              <a:gdLst/>
              <a:ahLst/>
              <a:cxnLst/>
              <a:rect l="l" t="t" r="r" b="b"/>
              <a:pathLst>
                <a:path w="252730" h="592455">
                  <a:moveTo>
                    <a:pt x="216660" y="0"/>
                  </a:moveTo>
                  <a:lnTo>
                    <a:pt x="36279" y="0"/>
                  </a:lnTo>
                  <a:lnTo>
                    <a:pt x="22549" y="1713"/>
                  </a:lnTo>
                  <a:lnTo>
                    <a:pt x="10566" y="10569"/>
                  </a:lnTo>
                  <a:lnTo>
                    <a:pt x="1761" y="22566"/>
                  </a:lnTo>
                  <a:lnTo>
                    <a:pt x="0" y="36277"/>
                  </a:lnTo>
                  <a:lnTo>
                    <a:pt x="0" y="554308"/>
                  </a:lnTo>
                  <a:lnTo>
                    <a:pt x="1761" y="569734"/>
                  </a:lnTo>
                  <a:lnTo>
                    <a:pt x="10566" y="582017"/>
                  </a:lnTo>
                  <a:lnTo>
                    <a:pt x="22549" y="588729"/>
                  </a:lnTo>
                  <a:lnTo>
                    <a:pt x="36279" y="592157"/>
                  </a:lnTo>
                  <a:lnTo>
                    <a:pt x="216660" y="592157"/>
                  </a:lnTo>
                  <a:lnTo>
                    <a:pt x="230390" y="588729"/>
                  </a:lnTo>
                  <a:lnTo>
                    <a:pt x="242374" y="582017"/>
                  </a:lnTo>
                  <a:lnTo>
                    <a:pt x="251179" y="569734"/>
                  </a:lnTo>
                  <a:lnTo>
                    <a:pt x="252596" y="554308"/>
                  </a:lnTo>
                  <a:lnTo>
                    <a:pt x="252596" y="36277"/>
                  </a:lnTo>
                  <a:lnTo>
                    <a:pt x="251179" y="22566"/>
                  </a:lnTo>
                  <a:lnTo>
                    <a:pt x="242374" y="10569"/>
                  </a:lnTo>
                  <a:lnTo>
                    <a:pt x="230390" y="1713"/>
                  </a:lnTo>
                  <a:lnTo>
                    <a:pt x="21666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66919" y="2360890"/>
              <a:ext cx="252729" cy="592455"/>
            </a:xfrm>
            <a:custGeom>
              <a:avLst/>
              <a:gdLst/>
              <a:ahLst/>
              <a:cxnLst/>
              <a:rect l="l" t="t" r="r" b="b"/>
              <a:pathLst>
                <a:path w="252730" h="592455">
                  <a:moveTo>
                    <a:pt x="0" y="36277"/>
                  </a:moveTo>
                  <a:lnTo>
                    <a:pt x="0" y="554308"/>
                  </a:lnTo>
                  <a:lnTo>
                    <a:pt x="22549" y="588729"/>
                  </a:lnTo>
                  <a:lnTo>
                    <a:pt x="36279" y="592157"/>
                  </a:lnTo>
                  <a:lnTo>
                    <a:pt x="216660" y="592157"/>
                  </a:lnTo>
                  <a:lnTo>
                    <a:pt x="230390" y="588729"/>
                  </a:lnTo>
                  <a:lnTo>
                    <a:pt x="242374" y="582017"/>
                  </a:lnTo>
                  <a:lnTo>
                    <a:pt x="251179" y="569734"/>
                  </a:lnTo>
                  <a:lnTo>
                    <a:pt x="252596" y="554308"/>
                  </a:lnTo>
                  <a:lnTo>
                    <a:pt x="252596" y="36277"/>
                  </a:lnTo>
                  <a:lnTo>
                    <a:pt x="251179" y="22566"/>
                  </a:lnTo>
                  <a:lnTo>
                    <a:pt x="242374" y="10569"/>
                  </a:lnTo>
                  <a:lnTo>
                    <a:pt x="230390" y="1713"/>
                  </a:lnTo>
                  <a:lnTo>
                    <a:pt x="216660" y="0"/>
                  </a:lnTo>
                  <a:lnTo>
                    <a:pt x="36279" y="0"/>
                  </a:lnTo>
                  <a:lnTo>
                    <a:pt x="22549" y="1713"/>
                  </a:lnTo>
                  <a:lnTo>
                    <a:pt x="10566" y="10569"/>
                  </a:lnTo>
                  <a:lnTo>
                    <a:pt x="1761" y="22566"/>
                  </a:lnTo>
                  <a:lnTo>
                    <a:pt x="0" y="36277"/>
                  </a:lnTo>
                  <a:close/>
                </a:path>
              </a:pathLst>
            </a:custGeom>
            <a:ln w="35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5175" y="1973546"/>
              <a:ext cx="344170" cy="344805"/>
            </a:xfrm>
            <a:custGeom>
              <a:avLst/>
              <a:gdLst/>
              <a:ahLst/>
              <a:cxnLst/>
              <a:rect l="l" t="t" r="r" b="b"/>
              <a:pathLst>
                <a:path w="344169" h="344805">
                  <a:moveTo>
                    <a:pt x="0" y="0"/>
                  </a:moveTo>
                  <a:lnTo>
                    <a:pt x="343825" y="344496"/>
                  </a:lnTo>
                </a:path>
              </a:pathLst>
            </a:custGeom>
            <a:ln w="10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8630242" y="1968443"/>
            <a:ext cx="1682750" cy="654685"/>
            <a:chOff x="8630242" y="1968443"/>
            <a:chExt cx="1682750" cy="654685"/>
          </a:xfrm>
        </p:grpSpPr>
        <p:sp>
          <p:nvSpPr>
            <p:cNvPr id="32" name="object 32"/>
            <p:cNvSpPr/>
            <p:nvPr/>
          </p:nvSpPr>
          <p:spPr>
            <a:xfrm>
              <a:off x="9012027" y="2367889"/>
              <a:ext cx="1299210" cy="253365"/>
            </a:xfrm>
            <a:custGeom>
              <a:avLst/>
              <a:gdLst/>
              <a:ahLst/>
              <a:cxnLst/>
              <a:rect l="l" t="t" r="r" b="b"/>
              <a:pathLst>
                <a:path w="1299209" h="253364">
                  <a:moveTo>
                    <a:pt x="1266490" y="0"/>
                  </a:moveTo>
                  <a:lnTo>
                    <a:pt x="34074" y="0"/>
                  </a:lnTo>
                  <a:lnTo>
                    <a:pt x="20330" y="1856"/>
                  </a:lnTo>
                  <a:lnTo>
                    <a:pt x="10165" y="8426"/>
                  </a:lnTo>
                  <a:lnTo>
                    <a:pt x="3149" y="20852"/>
                  </a:lnTo>
                  <a:lnTo>
                    <a:pt x="0" y="32707"/>
                  </a:lnTo>
                  <a:lnTo>
                    <a:pt x="0" y="220380"/>
                  </a:lnTo>
                  <a:lnTo>
                    <a:pt x="3149" y="232378"/>
                  </a:lnTo>
                  <a:lnTo>
                    <a:pt x="10165" y="244232"/>
                  </a:lnTo>
                  <a:lnTo>
                    <a:pt x="20330" y="251374"/>
                  </a:lnTo>
                  <a:lnTo>
                    <a:pt x="34074" y="253088"/>
                  </a:lnTo>
                  <a:lnTo>
                    <a:pt x="1266490" y="253088"/>
                  </a:lnTo>
                  <a:lnTo>
                    <a:pt x="1278373" y="251374"/>
                  </a:lnTo>
                  <a:lnTo>
                    <a:pt x="1290399" y="244232"/>
                  </a:lnTo>
                  <a:lnTo>
                    <a:pt x="1297415" y="232378"/>
                  </a:lnTo>
                  <a:lnTo>
                    <a:pt x="1299133" y="220380"/>
                  </a:lnTo>
                  <a:lnTo>
                    <a:pt x="1299133" y="32707"/>
                  </a:lnTo>
                  <a:lnTo>
                    <a:pt x="1297415" y="20852"/>
                  </a:lnTo>
                  <a:lnTo>
                    <a:pt x="1290399" y="8426"/>
                  </a:lnTo>
                  <a:lnTo>
                    <a:pt x="1278373" y="1856"/>
                  </a:lnTo>
                  <a:lnTo>
                    <a:pt x="126649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12027" y="2367889"/>
              <a:ext cx="1299210" cy="253365"/>
            </a:xfrm>
            <a:custGeom>
              <a:avLst/>
              <a:gdLst/>
              <a:ahLst/>
              <a:cxnLst/>
              <a:rect l="l" t="t" r="r" b="b"/>
              <a:pathLst>
                <a:path w="1299209" h="253364">
                  <a:moveTo>
                    <a:pt x="34074" y="253088"/>
                  </a:moveTo>
                  <a:lnTo>
                    <a:pt x="1266490" y="253088"/>
                  </a:lnTo>
                  <a:lnTo>
                    <a:pt x="1278373" y="251374"/>
                  </a:lnTo>
                  <a:lnTo>
                    <a:pt x="1290399" y="244232"/>
                  </a:lnTo>
                  <a:lnTo>
                    <a:pt x="1297415" y="232378"/>
                  </a:lnTo>
                  <a:lnTo>
                    <a:pt x="1299133" y="220380"/>
                  </a:lnTo>
                  <a:lnTo>
                    <a:pt x="1299133" y="32707"/>
                  </a:lnTo>
                  <a:lnTo>
                    <a:pt x="1297415" y="20852"/>
                  </a:lnTo>
                  <a:lnTo>
                    <a:pt x="1290399" y="8426"/>
                  </a:lnTo>
                  <a:lnTo>
                    <a:pt x="1278373" y="1856"/>
                  </a:lnTo>
                  <a:lnTo>
                    <a:pt x="1266490" y="0"/>
                  </a:lnTo>
                  <a:lnTo>
                    <a:pt x="34074" y="0"/>
                  </a:lnTo>
                  <a:lnTo>
                    <a:pt x="20330" y="1856"/>
                  </a:lnTo>
                  <a:lnTo>
                    <a:pt x="10165" y="8426"/>
                  </a:lnTo>
                  <a:lnTo>
                    <a:pt x="3149" y="20852"/>
                  </a:lnTo>
                  <a:lnTo>
                    <a:pt x="0" y="32707"/>
                  </a:lnTo>
                  <a:lnTo>
                    <a:pt x="0" y="220380"/>
                  </a:lnTo>
                  <a:lnTo>
                    <a:pt x="3149" y="232378"/>
                  </a:lnTo>
                  <a:lnTo>
                    <a:pt x="10165" y="244232"/>
                  </a:lnTo>
                  <a:lnTo>
                    <a:pt x="20330" y="251374"/>
                  </a:lnTo>
                  <a:lnTo>
                    <a:pt x="34074" y="253088"/>
                  </a:lnTo>
                  <a:close/>
                </a:path>
              </a:pathLst>
            </a:custGeom>
            <a:ln w="3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35345" y="1973546"/>
              <a:ext cx="344170" cy="344805"/>
            </a:xfrm>
            <a:custGeom>
              <a:avLst/>
              <a:gdLst/>
              <a:ahLst/>
              <a:cxnLst/>
              <a:rect l="l" t="t" r="r" b="b"/>
              <a:pathLst>
                <a:path w="344170" h="344805">
                  <a:moveTo>
                    <a:pt x="0" y="0"/>
                  </a:moveTo>
                  <a:lnTo>
                    <a:pt x="343896" y="344496"/>
                  </a:lnTo>
                </a:path>
              </a:pathLst>
            </a:custGeom>
            <a:ln w="10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310157" y="1975585"/>
            <a:ext cx="991869" cy="986790"/>
            <a:chOff x="6310157" y="1975585"/>
            <a:chExt cx="991869" cy="986790"/>
          </a:xfrm>
        </p:grpSpPr>
        <p:sp>
          <p:nvSpPr>
            <p:cNvPr id="36" name="object 36"/>
            <p:cNvSpPr/>
            <p:nvPr/>
          </p:nvSpPr>
          <p:spPr>
            <a:xfrm>
              <a:off x="6707261" y="2367889"/>
              <a:ext cx="593090" cy="592455"/>
            </a:xfrm>
            <a:custGeom>
              <a:avLst/>
              <a:gdLst/>
              <a:ahLst/>
              <a:cxnLst/>
              <a:rect l="l" t="t" r="r" b="b"/>
              <a:pathLst>
                <a:path w="593090" h="592455">
                  <a:moveTo>
                    <a:pt x="554930" y="0"/>
                  </a:moveTo>
                  <a:lnTo>
                    <a:pt x="37653" y="0"/>
                  </a:lnTo>
                  <a:lnTo>
                    <a:pt x="22191" y="1856"/>
                  </a:lnTo>
                  <a:lnTo>
                    <a:pt x="10308" y="10283"/>
                  </a:lnTo>
                  <a:lnTo>
                    <a:pt x="3579" y="22138"/>
                  </a:lnTo>
                  <a:lnTo>
                    <a:pt x="0" y="36277"/>
                  </a:lnTo>
                  <a:lnTo>
                    <a:pt x="0" y="554308"/>
                  </a:lnTo>
                  <a:lnTo>
                    <a:pt x="3579" y="569734"/>
                  </a:lnTo>
                  <a:lnTo>
                    <a:pt x="10308" y="581731"/>
                  </a:lnTo>
                  <a:lnTo>
                    <a:pt x="22191" y="590443"/>
                  </a:lnTo>
                  <a:lnTo>
                    <a:pt x="37653" y="592157"/>
                  </a:lnTo>
                  <a:lnTo>
                    <a:pt x="554930" y="592157"/>
                  </a:lnTo>
                  <a:lnTo>
                    <a:pt x="568675" y="590443"/>
                  </a:lnTo>
                  <a:lnTo>
                    <a:pt x="580987" y="581731"/>
                  </a:lnTo>
                  <a:lnTo>
                    <a:pt x="589434" y="569734"/>
                  </a:lnTo>
                  <a:lnTo>
                    <a:pt x="592870" y="554308"/>
                  </a:lnTo>
                  <a:lnTo>
                    <a:pt x="592870" y="36277"/>
                  </a:lnTo>
                  <a:lnTo>
                    <a:pt x="589434" y="22138"/>
                  </a:lnTo>
                  <a:lnTo>
                    <a:pt x="580987" y="10283"/>
                  </a:lnTo>
                  <a:lnTo>
                    <a:pt x="568675" y="1856"/>
                  </a:lnTo>
                  <a:lnTo>
                    <a:pt x="55493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7261" y="2367889"/>
              <a:ext cx="593090" cy="592455"/>
            </a:xfrm>
            <a:custGeom>
              <a:avLst/>
              <a:gdLst/>
              <a:ahLst/>
              <a:cxnLst/>
              <a:rect l="l" t="t" r="r" b="b"/>
              <a:pathLst>
                <a:path w="593090" h="592455">
                  <a:moveTo>
                    <a:pt x="37653" y="592157"/>
                  </a:moveTo>
                  <a:lnTo>
                    <a:pt x="554930" y="592157"/>
                  </a:lnTo>
                  <a:lnTo>
                    <a:pt x="568675" y="590443"/>
                  </a:lnTo>
                  <a:lnTo>
                    <a:pt x="580987" y="581731"/>
                  </a:lnTo>
                  <a:lnTo>
                    <a:pt x="589434" y="569734"/>
                  </a:lnTo>
                  <a:lnTo>
                    <a:pt x="592870" y="554308"/>
                  </a:lnTo>
                  <a:lnTo>
                    <a:pt x="592870" y="36277"/>
                  </a:lnTo>
                  <a:lnTo>
                    <a:pt x="589434" y="22138"/>
                  </a:lnTo>
                  <a:lnTo>
                    <a:pt x="580987" y="10283"/>
                  </a:lnTo>
                  <a:lnTo>
                    <a:pt x="568675" y="1856"/>
                  </a:lnTo>
                  <a:lnTo>
                    <a:pt x="554930" y="0"/>
                  </a:lnTo>
                  <a:lnTo>
                    <a:pt x="37653" y="0"/>
                  </a:lnTo>
                  <a:lnTo>
                    <a:pt x="22191" y="1856"/>
                  </a:lnTo>
                  <a:lnTo>
                    <a:pt x="10308" y="10283"/>
                  </a:lnTo>
                  <a:lnTo>
                    <a:pt x="3579" y="22138"/>
                  </a:lnTo>
                  <a:lnTo>
                    <a:pt x="0" y="36277"/>
                  </a:lnTo>
                  <a:lnTo>
                    <a:pt x="0" y="554308"/>
                  </a:lnTo>
                  <a:lnTo>
                    <a:pt x="3579" y="569734"/>
                  </a:lnTo>
                  <a:lnTo>
                    <a:pt x="10308" y="581731"/>
                  </a:lnTo>
                  <a:lnTo>
                    <a:pt x="22191" y="590443"/>
                  </a:lnTo>
                  <a:lnTo>
                    <a:pt x="37653" y="592157"/>
                  </a:lnTo>
                  <a:close/>
                </a:path>
              </a:pathLst>
            </a:custGeom>
            <a:ln w="3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15259" y="1980687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69">
                  <a:moveTo>
                    <a:pt x="0" y="0"/>
                  </a:moveTo>
                  <a:lnTo>
                    <a:pt x="343753" y="344068"/>
                  </a:lnTo>
                </a:path>
              </a:pathLst>
            </a:custGeom>
            <a:ln w="10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630242" y="5079129"/>
            <a:ext cx="652145" cy="1038225"/>
            <a:chOff x="8630242" y="5079129"/>
            <a:chExt cx="652145" cy="1038225"/>
          </a:xfrm>
        </p:grpSpPr>
        <p:sp>
          <p:nvSpPr>
            <p:cNvPr id="40" name="object 40"/>
            <p:cNvSpPr/>
            <p:nvPr/>
          </p:nvSpPr>
          <p:spPr>
            <a:xfrm>
              <a:off x="8680157" y="5466605"/>
              <a:ext cx="600075" cy="607695"/>
            </a:xfrm>
            <a:custGeom>
              <a:avLst/>
              <a:gdLst/>
              <a:ahLst/>
              <a:cxnLst/>
              <a:rect l="l" t="t" r="r" b="b"/>
              <a:pathLst>
                <a:path w="600075" h="607695">
                  <a:moveTo>
                    <a:pt x="563664" y="0"/>
                  </a:moveTo>
                  <a:lnTo>
                    <a:pt x="35935" y="0"/>
                  </a:lnTo>
                  <a:lnTo>
                    <a:pt x="22191" y="3513"/>
                  </a:lnTo>
                  <a:lnTo>
                    <a:pt x="10165" y="11954"/>
                  </a:lnTo>
                  <a:lnTo>
                    <a:pt x="1718" y="23894"/>
                  </a:lnTo>
                  <a:lnTo>
                    <a:pt x="0" y="37948"/>
                  </a:lnTo>
                  <a:lnTo>
                    <a:pt x="0" y="569691"/>
                  </a:lnTo>
                  <a:lnTo>
                    <a:pt x="1718" y="585144"/>
                  </a:lnTo>
                  <a:lnTo>
                    <a:pt x="10165" y="597456"/>
                  </a:lnTo>
                  <a:lnTo>
                    <a:pt x="22191" y="605883"/>
                  </a:lnTo>
                  <a:lnTo>
                    <a:pt x="35935" y="607640"/>
                  </a:lnTo>
                  <a:lnTo>
                    <a:pt x="563664" y="607640"/>
                  </a:lnTo>
                  <a:lnTo>
                    <a:pt x="577408" y="605883"/>
                  </a:lnTo>
                  <a:lnTo>
                    <a:pt x="589291" y="597456"/>
                  </a:lnTo>
                  <a:lnTo>
                    <a:pt x="598168" y="585144"/>
                  </a:lnTo>
                  <a:lnTo>
                    <a:pt x="599886" y="569691"/>
                  </a:lnTo>
                  <a:lnTo>
                    <a:pt x="599886" y="37948"/>
                  </a:lnTo>
                  <a:lnTo>
                    <a:pt x="598168" y="23894"/>
                  </a:lnTo>
                  <a:lnTo>
                    <a:pt x="589291" y="11954"/>
                  </a:lnTo>
                  <a:lnTo>
                    <a:pt x="577408" y="3513"/>
                  </a:lnTo>
                  <a:lnTo>
                    <a:pt x="56366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80157" y="5466605"/>
              <a:ext cx="600075" cy="607695"/>
            </a:xfrm>
            <a:custGeom>
              <a:avLst/>
              <a:gdLst/>
              <a:ahLst/>
              <a:cxnLst/>
              <a:rect l="l" t="t" r="r" b="b"/>
              <a:pathLst>
                <a:path w="600075" h="607695">
                  <a:moveTo>
                    <a:pt x="35935" y="607640"/>
                  </a:moveTo>
                  <a:lnTo>
                    <a:pt x="563664" y="607640"/>
                  </a:lnTo>
                  <a:lnTo>
                    <a:pt x="577408" y="605883"/>
                  </a:lnTo>
                  <a:lnTo>
                    <a:pt x="589291" y="597456"/>
                  </a:lnTo>
                  <a:lnTo>
                    <a:pt x="598168" y="585144"/>
                  </a:lnTo>
                  <a:lnTo>
                    <a:pt x="599886" y="569691"/>
                  </a:lnTo>
                  <a:lnTo>
                    <a:pt x="599886" y="37948"/>
                  </a:lnTo>
                  <a:lnTo>
                    <a:pt x="598168" y="23894"/>
                  </a:lnTo>
                  <a:lnTo>
                    <a:pt x="589291" y="11954"/>
                  </a:lnTo>
                  <a:lnTo>
                    <a:pt x="577408" y="3513"/>
                  </a:lnTo>
                  <a:lnTo>
                    <a:pt x="563664" y="0"/>
                  </a:lnTo>
                  <a:lnTo>
                    <a:pt x="35935" y="0"/>
                  </a:lnTo>
                  <a:lnTo>
                    <a:pt x="22191" y="3513"/>
                  </a:lnTo>
                  <a:lnTo>
                    <a:pt x="10165" y="11954"/>
                  </a:lnTo>
                  <a:lnTo>
                    <a:pt x="1718" y="23894"/>
                  </a:lnTo>
                  <a:lnTo>
                    <a:pt x="0" y="37948"/>
                  </a:lnTo>
                  <a:lnTo>
                    <a:pt x="0" y="569691"/>
                  </a:lnTo>
                  <a:lnTo>
                    <a:pt x="1718" y="585144"/>
                  </a:lnTo>
                  <a:lnTo>
                    <a:pt x="10165" y="597456"/>
                  </a:lnTo>
                  <a:lnTo>
                    <a:pt x="22191" y="605883"/>
                  </a:lnTo>
                  <a:lnTo>
                    <a:pt x="35935" y="607640"/>
                  </a:lnTo>
                  <a:close/>
                </a:path>
              </a:pathLst>
            </a:custGeom>
            <a:ln w="3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30477" y="5423372"/>
              <a:ext cx="259715" cy="694055"/>
            </a:xfrm>
            <a:custGeom>
              <a:avLst/>
              <a:gdLst/>
              <a:ahLst/>
              <a:cxnLst/>
              <a:rect l="l" t="t" r="r" b="b"/>
              <a:pathLst>
                <a:path w="259715" h="694054">
                  <a:moveTo>
                    <a:pt x="204304" y="0"/>
                  </a:moveTo>
                  <a:lnTo>
                    <a:pt x="0" y="0"/>
                  </a:lnTo>
                  <a:lnTo>
                    <a:pt x="0" y="693750"/>
                  </a:lnTo>
                  <a:lnTo>
                    <a:pt x="238809" y="693750"/>
                  </a:lnTo>
                  <a:lnTo>
                    <a:pt x="235229" y="683566"/>
                  </a:lnTo>
                  <a:lnTo>
                    <a:pt x="231793" y="671612"/>
                  </a:lnTo>
                  <a:lnTo>
                    <a:pt x="228214" y="657557"/>
                  </a:lnTo>
                  <a:lnTo>
                    <a:pt x="226496" y="645603"/>
                  </a:lnTo>
                  <a:lnTo>
                    <a:pt x="225064" y="631906"/>
                  </a:lnTo>
                  <a:lnTo>
                    <a:pt x="225064" y="619951"/>
                  </a:lnTo>
                  <a:lnTo>
                    <a:pt x="226496" y="607654"/>
                  </a:lnTo>
                  <a:lnTo>
                    <a:pt x="233511" y="589029"/>
                  </a:lnTo>
                  <a:lnTo>
                    <a:pt x="238809" y="581988"/>
                  </a:lnTo>
                  <a:lnTo>
                    <a:pt x="243820" y="574961"/>
                  </a:lnTo>
                  <a:lnTo>
                    <a:pt x="248974" y="570048"/>
                  </a:lnTo>
                  <a:lnTo>
                    <a:pt x="254271" y="563021"/>
                  </a:lnTo>
                  <a:lnTo>
                    <a:pt x="257564" y="555994"/>
                  </a:lnTo>
                  <a:lnTo>
                    <a:pt x="259282" y="547553"/>
                  </a:lnTo>
                  <a:lnTo>
                    <a:pt x="259282" y="532085"/>
                  </a:lnTo>
                  <a:lnTo>
                    <a:pt x="257564" y="526814"/>
                  </a:lnTo>
                  <a:lnTo>
                    <a:pt x="255703" y="520144"/>
                  </a:lnTo>
                  <a:lnTo>
                    <a:pt x="238809" y="499406"/>
                  </a:lnTo>
                  <a:lnTo>
                    <a:pt x="225064" y="473397"/>
                  </a:lnTo>
                  <a:lnTo>
                    <a:pt x="214470" y="445989"/>
                  </a:lnTo>
                  <a:lnTo>
                    <a:pt x="207884" y="418580"/>
                  </a:lnTo>
                  <a:lnTo>
                    <a:pt x="206022" y="390815"/>
                  </a:lnTo>
                  <a:lnTo>
                    <a:pt x="207884" y="363392"/>
                  </a:lnTo>
                  <a:lnTo>
                    <a:pt x="212752" y="339155"/>
                  </a:lnTo>
                  <a:lnTo>
                    <a:pt x="225064" y="309975"/>
                  </a:lnTo>
                  <a:lnTo>
                    <a:pt x="230075" y="301549"/>
                  </a:lnTo>
                  <a:lnTo>
                    <a:pt x="233511" y="292765"/>
                  </a:lnTo>
                  <a:lnTo>
                    <a:pt x="237091" y="282567"/>
                  </a:lnTo>
                  <a:lnTo>
                    <a:pt x="240527" y="272026"/>
                  </a:lnTo>
                  <a:lnTo>
                    <a:pt x="240527" y="256558"/>
                  </a:lnTo>
                  <a:lnTo>
                    <a:pt x="238809" y="239334"/>
                  </a:lnTo>
                  <a:lnTo>
                    <a:pt x="223346" y="217195"/>
                  </a:lnTo>
                  <a:lnTo>
                    <a:pt x="212752" y="199971"/>
                  </a:lnTo>
                  <a:lnTo>
                    <a:pt x="209602" y="184160"/>
                  </a:lnTo>
                  <a:lnTo>
                    <a:pt x="207884" y="173976"/>
                  </a:lnTo>
                  <a:lnTo>
                    <a:pt x="209602" y="163778"/>
                  </a:lnTo>
                  <a:lnTo>
                    <a:pt x="212752" y="156751"/>
                  </a:lnTo>
                  <a:lnTo>
                    <a:pt x="219767" y="148310"/>
                  </a:lnTo>
                  <a:lnTo>
                    <a:pt x="225064" y="141283"/>
                  </a:lnTo>
                  <a:lnTo>
                    <a:pt x="231793" y="132499"/>
                  </a:lnTo>
                  <a:lnTo>
                    <a:pt x="235229" y="122302"/>
                  </a:lnTo>
                  <a:lnTo>
                    <a:pt x="238809" y="108605"/>
                  </a:lnTo>
                  <a:lnTo>
                    <a:pt x="237091" y="82596"/>
                  </a:lnTo>
                  <a:lnTo>
                    <a:pt x="235229" y="70641"/>
                  </a:lnTo>
                  <a:lnTo>
                    <a:pt x="231793" y="58701"/>
                  </a:lnTo>
                  <a:lnTo>
                    <a:pt x="228214" y="48146"/>
                  </a:lnTo>
                  <a:lnTo>
                    <a:pt x="225064" y="37963"/>
                  </a:lnTo>
                  <a:lnTo>
                    <a:pt x="219767" y="27765"/>
                  </a:lnTo>
                  <a:lnTo>
                    <a:pt x="204304" y="27765"/>
                  </a:lnTo>
                  <a:lnTo>
                    <a:pt x="204304" y="0"/>
                  </a:lnTo>
                  <a:close/>
                </a:path>
                <a:path w="259715" h="694054">
                  <a:moveTo>
                    <a:pt x="209602" y="8798"/>
                  </a:moveTo>
                  <a:lnTo>
                    <a:pt x="207884" y="8798"/>
                  </a:lnTo>
                  <a:lnTo>
                    <a:pt x="206022" y="10554"/>
                  </a:lnTo>
                  <a:lnTo>
                    <a:pt x="204304" y="18981"/>
                  </a:lnTo>
                  <a:lnTo>
                    <a:pt x="204304" y="27765"/>
                  </a:lnTo>
                  <a:lnTo>
                    <a:pt x="219767" y="27765"/>
                  </a:lnTo>
                  <a:lnTo>
                    <a:pt x="216331" y="18981"/>
                  </a:lnTo>
                  <a:lnTo>
                    <a:pt x="212752" y="14068"/>
                  </a:lnTo>
                  <a:lnTo>
                    <a:pt x="209602" y="8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635345" y="5084231"/>
              <a:ext cx="344170" cy="344805"/>
            </a:xfrm>
            <a:custGeom>
              <a:avLst/>
              <a:gdLst/>
              <a:ahLst/>
              <a:cxnLst/>
              <a:rect l="l" t="t" r="r" b="b"/>
              <a:pathLst>
                <a:path w="344170" h="344804">
                  <a:moveTo>
                    <a:pt x="0" y="0"/>
                  </a:moveTo>
                  <a:lnTo>
                    <a:pt x="343896" y="344425"/>
                  </a:lnTo>
                </a:path>
              </a:pathLst>
            </a:custGeom>
            <a:ln w="10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6310157" y="5079129"/>
            <a:ext cx="653415" cy="675005"/>
            <a:chOff x="6310157" y="5079129"/>
            <a:chExt cx="653415" cy="675005"/>
          </a:xfrm>
        </p:grpSpPr>
        <p:sp>
          <p:nvSpPr>
            <p:cNvPr id="45" name="object 45"/>
            <p:cNvSpPr/>
            <p:nvPr/>
          </p:nvSpPr>
          <p:spPr>
            <a:xfrm>
              <a:off x="6425501" y="5464848"/>
              <a:ext cx="536575" cy="248285"/>
            </a:xfrm>
            <a:custGeom>
              <a:avLst/>
              <a:gdLst/>
              <a:ahLst/>
              <a:cxnLst/>
              <a:rect l="l" t="t" r="r" b="b"/>
              <a:pathLst>
                <a:path w="536575" h="248285">
                  <a:moveTo>
                    <a:pt x="499809" y="0"/>
                  </a:moveTo>
                  <a:lnTo>
                    <a:pt x="37653" y="0"/>
                  </a:lnTo>
                  <a:lnTo>
                    <a:pt x="22191" y="3513"/>
                  </a:lnTo>
                  <a:lnTo>
                    <a:pt x="10165" y="11954"/>
                  </a:lnTo>
                  <a:lnTo>
                    <a:pt x="3149" y="23894"/>
                  </a:lnTo>
                  <a:lnTo>
                    <a:pt x="0" y="37948"/>
                  </a:lnTo>
                  <a:lnTo>
                    <a:pt x="0" y="211568"/>
                  </a:lnTo>
                  <a:lnTo>
                    <a:pt x="3149" y="225622"/>
                  </a:lnTo>
                  <a:lnTo>
                    <a:pt x="10165" y="237577"/>
                  </a:lnTo>
                  <a:lnTo>
                    <a:pt x="22191" y="246003"/>
                  </a:lnTo>
                  <a:lnTo>
                    <a:pt x="37653" y="247760"/>
                  </a:lnTo>
                  <a:lnTo>
                    <a:pt x="499809" y="247760"/>
                  </a:lnTo>
                  <a:lnTo>
                    <a:pt x="513554" y="246003"/>
                  </a:lnTo>
                  <a:lnTo>
                    <a:pt x="525580" y="237577"/>
                  </a:lnTo>
                  <a:lnTo>
                    <a:pt x="534313" y="225622"/>
                  </a:lnTo>
                  <a:lnTo>
                    <a:pt x="536175" y="211568"/>
                  </a:lnTo>
                  <a:lnTo>
                    <a:pt x="536175" y="37948"/>
                  </a:lnTo>
                  <a:lnTo>
                    <a:pt x="534313" y="23894"/>
                  </a:lnTo>
                  <a:lnTo>
                    <a:pt x="525580" y="11954"/>
                  </a:lnTo>
                  <a:lnTo>
                    <a:pt x="513554" y="3513"/>
                  </a:lnTo>
                  <a:lnTo>
                    <a:pt x="49980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25501" y="5464848"/>
              <a:ext cx="536575" cy="248285"/>
            </a:xfrm>
            <a:custGeom>
              <a:avLst/>
              <a:gdLst/>
              <a:ahLst/>
              <a:cxnLst/>
              <a:rect l="l" t="t" r="r" b="b"/>
              <a:pathLst>
                <a:path w="536575" h="248285">
                  <a:moveTo>
                    <a:pt x="37653" y="247760"/>
                  </a:moveTo>
                  <a:lnTo>
                    <a:pt x="499809" y="247760"/>
                  </a:lnTo>
                  <a:lnTo>
                    <a:pt x="513554" y="246003"/>
                  </a:lnTo>
                  <a:lnTo>
                    <a:pt x="525580" y="237577"/>
                  </a:lnTo>
                  <a:lnTo>
                    <a:pt x="534313" y="225622"/>
                  </a:lnTo>
                  <a:lnTo>
                    <a:pt x="536175" y="211568"/>
                  </a:lnTo>
                  <a:lnTo>
                    <a:pt x="536175" y="37948"/>
                  </a:lnTo>
                  <a:lnTo>
                    <a:pt x="534313" y="23894"/>
                  </a:lnTo>
                  <a:lnTo>
                    <a:pt x="525580" y="11954"/>
                  </a:lnTo>
                  <a:lnTo>
                    <a:pt x="513554" y="3513"/>
                  </a:lnTo>
                  <a:lnTo>
                    <a:pt x="499809" y="0"/>
                  </a:lnTo>
                  <a:lnTo>
                    <a:pt x="37653" y="0"/>
                  </a:lnTo>
                  <a:lnTo>
                    <a:pt x="22191" y="3513"/>
                  </a:lnTo>
                  <a:lnTo>
                    <a:pt x="10165" y="11954"/>
                  </a:lnTo>
                  <a:lnTo>
                    <a:pt x="3149" y="23894"/>
                  </a:lnTo>
                  <a:lnTo>
                    <a:pt x="0" y="37948"/>
                  </a:lnTo>
                  <a:lnTo>
                    <a:pt x="0" y="211568"/>
                  </a:lnTo>
                  <a:lnTo>
                    <a:pt x="3149" y="225622"/>
                  </a:lnTo>
                  <a:lnTo>
                    <a:pt x="10165" y="237577"/>
                  </a:lnTo>
                  <a:lnTo>
                    <a:pt x="22191" y="246003"/>
                  </a:lnTo>
                  <a:lnTo>
                    <a:pt x="37653" y="247760"/>
                  </a:lnTo>
                  <a:close/>
                </a:path>
              </a:pathLst>
            </a:custGeom>
            <a:ln w="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43035" y="5423372"/>
              <a:ext cx="264795" cy="330835"/>
            </a:xfrm>
            <a:custGeom>
              <a:avLst/>
              <a:gdLst/>
              <a:ahLst/>
              <a:cxnLst/>
              <a:rect l="l" t="t" r="r" b="b"/>
              <a:pathLst>
                <a:path w="264795" h="330835">
                  <a:moveTo>
                    <a:pt x="247256" y="0"/>
                  </a:moveTo>
                  <a:lnTo>
                    <a:pt x="0" y="0"/>
                  </a:lnTo>
                  <a:lnTo>
                    <a:pt x="0" y="330714"/>
                  </a:lnTo>
                  <a:lnTo>
                    <a:pt x="247256" y="330714"/>
                  </a:lnTo>
                  <a:lnTo>
                    <a:pt x="247256" y="289237"/>
                  </a:lnTo>
                  <a:lnTo>
                    <a:pt x="238809" y="277297"/>
                  </a:lnTo>
                  <a:lnTo>
                    <a:pt x="233511" y="267099"/>
                  </a:lnTo>
                  <a:lnTo>
                    <a:pt x="231793" y="254802"/>
                  </a:lnTo>
                  <a:lnTo>
                    <a:pt x="233511" y="246361"/>
                  </a:lnTo>
                  <a:lnTo>
                    <a:pt x="237091" y="235820"/>
                  </a:lnTo>
                  <a:lnTo>
                    <a:pt x="241958" y="227393"/>
                  </a:lnTo>
                  <a:lnTo>
                    <a:pt x="249117" y="220366"/>
                  </a:lnTo>
                  <a:lnTo>
                    <a:pt x="254271" y="211925"/>
                  </a:lnTo>
                  <a:lnTo>
                    <a:pt x="259282" y="204898"/>
                  </a:lnTo>
                  <a:lnTo>
                    <a:pt x="262861" y="196457"/>
                  </a:lnTo>
                  <a:lnTo>
                    <a:pt x="264579" y="189430"/>
                  </a:lnTo>
                  <a:lnTo>
                    <a:pt x="257564" y="173976"/>
                  </a:lnTo>
                  <a:lnTo>
                    <a:pt x="250835" y="166935"/>
                  </a:lnTo>
                  <a:lnTo>
                    <a:pt x="241958" y="158508"/>
                  </a:lnTo>
                  <a:lnTo>
                    <a:pt x="233511" y="149724"/>
                  </a:lnTo>
                  <a:lnTo>
                    <a:pt x="216331" y="132499"/>
                  </a:lnTo>
                  <a:lnTo>
                    <a:pt x="211320" y="122302"/>
                  </a:lnTo>
                  <a:lnTo>
                    <a:pt x="209602" y="112118"/>
                  </a:lnTo>
                  <a:lnTo>
                    <a:pt x="211320" y="99821"/>
                  </a:lnTo>
                  <a:lnTo>
                    <a:pt x="216331" y="87866"/>
                  </a:lnTo>
                  <a:lnTo>
                    <a:pt x="228214" y="75912"/>
                  </a:lnTo>
                  <a:lnTo>
                    <a:pt x="247256" y="62215"/>
                  </a:lnTo>
                  <a:lnTo>
                    <a:pt x="247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5259" y="5084231"/>
              <a:ext cx="344170" cy="344805"/>
            </a:xfrm>
            <a:custGeom>
              <a:avLst/>
              <a:gdLst/>
              <a:ahLst/>
              <a:cxnLst/>
              <a:rect l="l" t="t" r="r" b="b"/>
              <a:pathLst>
                <a:path w="344170" h="344804">
                  <a:moveTo>
                    <a:pt x="0" y="0"/>
                  </a:moveTo>
                  <a:lnTo>
                    <a:pt x="343753" y="344425"/>
                  </a:lnTo>
                </a:path>
              </a:pathLst>
            </a:custGeom>
            <a:ln w="10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857631" y="1298746"/>
            <a:ext cx="12020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02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67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75" dirty="0">
                <a:latin typeface="Times New Roman"/>
                <a:cs typeface="Times New Roman"/>
              </a:rPr>
              <a:t> </a:t>
            </a:r>
            <a:r>
              <a:rPr sz="2025" spc="44" baseline="4115" dirty="0">
                <a:latin typeface="Times New Roman"/>
                <a:cs typeface="Times New Roman"/>
              </a:rPr>
              <a:t>(0,4)</a:t>
            </a:r>
            <a:r>
              <a:rPr sz="2025" spc="-30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1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B</a:t>
            </a:r>
            <a:r>
              <a:rPr sz="2025" spc="-60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84715" y="131154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94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207109" y="1299103"/>
            <a:ext cx="12026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02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(4,5)</a:t>
            </a:r>
            <a:r>
              <a:rPr sz="2025" spc="-277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60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A</a:t>
            </a:r>
            <a:r>
              <a:rPr sz="2025" spc="-97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B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594778" y="132525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1794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418814" y="1313157"/>
            <a:ext cx="13004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(0,1,4,5)</a:t>
            </a:r>
            <a:r>
              <a:rPr sz="2025" spc="37" baseline="4115" dirty="0">
                <a:latin typeface="Symbol"/>
                <a:cs typeface="Symbol"/>
              </a:rPr>
              <a:t></a:t>
            </a:r>
            <a:r>
              <a:rPr sz="2025" spc="-150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B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917010" y="1325257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402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740761" y="1313157"/>
            <a:ext cx="13106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(0,1,2,3)</a:t>
            </a:r>
            <a:r>
              <a:rPr sz="2025" spc="37" baseline="4115" dirty="0">
                <a:latin typeface="Symbol"/>
                <a:cs typeface="Symbol"/>
              </a:rPr>
              <a:t></a:t>
            </a:r>
            <a:r>
              <a:rPr sz="2025" spc="-150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A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86117" y="2356660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65889" y="1861053"/>
            <a:ext cx="178562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8320" algn="l"/>
                <a:tab pos="871855" algn="l"/>
                <a:tab pos="1216025" algn="l"/>
                <a:tab pos="154368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2013891" y="2312947"/>
          <a:ext cx="1376043" cy="688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41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41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068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35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3995317" y="1973546"/>
            <a:ext cx="343535" cy="344805"/>
          </a:xfrm>
          <a:custGeom>
            <a:avLst/>
            <a:gdLst/>
            <a:ahLst/>
            <a:cxnLst/>
            <a:rect l="l" t="t" r="r" b="b"/>
            <a:pathLst>
              <a:path w="343535" h="344805">
                <a:moveTo>
                  <a:pt x="0" y="0"/>
                </a:moveTo>
                <a:lnTo>
                  <a:pt x="343467" y="344496"/>
                </a:lnTo>
              </a:path>
            </a:pathLst>
          </a:custGeom>
          <a:ln w="102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106317" y="2356660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86103" y="1861053"/>
            <a:ext cx="178562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8320" algn="l"/>
                <a:tab pos="871855" algn="l"/>
                <a:tab pos="1215390" algn="l"/>
                <a:tab pos="154368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4333676" y="2312947"/>
          <a:ext cx="1375408" cy="688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068"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354"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>
            <a:off x="8746344" y="2356660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527849" y="1861053"/>
            <a:ext cx="178435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6415" algn="l"/>
                <a:tab pos="869950" algn="l"/>
                <a:tab pos="1214120" algn="l"/>
                <a:tab pos="154241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8974133" y="2312947"/>
          <a:ext cx="1376043" cy="688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068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35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6426545" y="2363659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08050" y="1869480"/>
            <a:ext cx="1783714" cy="401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75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75"/>
              </a:lnSpc>
              <a:tabLst>
                <a:tab pos="526415" algn="l"/>
                <a:tab pos="869950" algn="l"/>
                <a:tab pos="1213485" algn="l"/>
                <a:tab pos="1541780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6653904" y="2319659"/>
          <a:ext cx="1374773" cy="688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4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object 69"/>
          <p:cNvSpPr/>
          <p:nvPr/>
        </p:nvSpPr>
        <p:spPr>
          <a:xfrm>
            <a:off x="2803562" y="4424159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72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886881" y="4411859"/>
            <a:ext cx="1200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02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60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(0,4)</a:t>
            </a:r>
            <a:r>
              <a:rPr sz="2025" spc="-284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A</a:t>
            </a:r>
            <a:r>
              <a:rPr sz="2025" spc="-127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206830" y="442073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224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127793" y="4408374"/>
            <a:ext cx="120205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7" baseline="4115" dirty="0">
                <a:latin typeface="Times New Roman"/>
                <a:cs typeface="Times New Roman"/>
              </a:rPr>
              <a:t> </a:t>
            </a:r>
            <a:r>
              <a:rPr sz="1350" spc="50" dirty="0">
                <a:latin typeface="Symbol"/>
                <a:cs typeface="Symbol"/>
              </a:rPr>
              <a:t></a:t>
            </a:r>
            <a:r>
              <a:rPr sz="2025" spc="75" baseline="4115" dirty="0">
                <a:latin typeface="Times New Roman"/>
                <a:cs typeface="Times New Roman"/>
              </a:rPr>
              <a:t>(4,6)</a:t>
            </a:r>
            <a:r>
              <a:rPr sz="2025" spc="-37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7" baseline="4115" dirty="0">
                <a:latin typeface="Times New Roman"/>
                <a:cs typeface="Times New Roman"/>
              </a:rPr>
              <a:t> </a:t>
            </a:r>
            <a:r>
              <a:rPr sz="2025" spc="15" baseline="4115" dirty="0">
                <a:latin typeface="Times New Roman"/>
                <a:cs typeface="Times New Roman"/>
              </a:rPr>
              <a:t>A </a:t>
            </a:r>
            <a:r>
              <a:rPr sz="2025" spc="7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380451" y="4429158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118116" y="0"/>
                </a:lnTo>
              </a:path>
              <a:path w="262890">
                <a:moveTo>
                  <a:pt x="161067" y="0"/>
                </a:moveTo>
                <a:lnTo>
                  <a:pt x="262861" y="0"/>
                </a:lnTo>
              </a:path>
            </a:pathLst>
          </a:custGeom>
          <a:ln w="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463770" y="4416858"/>
            <a:ext cx="1200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09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(0,2)</a:t>
            </a:r>
            <a:r>
              <a:rPr sz="2025" spc="-277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spc="-60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A</a:t>
            </a:r>
            <a:r>
              <a:rPr sz="2025" spc="-120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930469" y="442915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080" y="0"/>
                </a:lnTo>
              </a:path>
            </a:pathLst>
          </a:custGeom>
          <a:ln w="70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756223" y="4416858"/>
            <a:ext cx="12966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25" baseline="4115" dirty="0">
                <a:latin typeface="Times New Roman"/>
                <a:cs typeface="Times New Roman"/>
              </a:rPr>
              <a:t>f </a:t>
            </a:r>
            <a:r>
              <a:rPr sz="2025" baseline="4115" dirty="0">
                <a:latin typeface="Symbol"/>
                <a:cs typeface="Symbol"/>
              </a:rPr>
              <a:t></a:t>
            </a:r>
            <a:r>
              <a:rPr sz="2025" baseline="411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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(0,2,4,6)</a:t>
            </a:r>
            <a:r>
              <a:rPr sz="2025" spc="37" baseline="4115" dirty="0">
                <a:latin typeface="Symbol"/>
                <a:cs typeface="Symbol"/>
              </a:rPr>
              <a:t></a:t>
            </a:r>
            <a:r>
              <a:rPr sz="2025" spc="-187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675175" y="5081074"/>
            <a:ext cx="344170" cy="346075"/>
          </a:xfrm>
          <a:custGeom>
            <a:avLst/>
            <a:gdLst/>
            <a:ahLst/>
            <a:cxnLst/>
            <a:rect l="l" t="t" r="r" b="b"/>
            <a:pathLst>
              <a:path w="344169" h="346075">
                <a:moveTo>
                  <a:pt x="0" y="0"/>
                </a:moveTo>
                <a:lnTo>
                  <a:pt x="343825" y="345810"/>
                </a:lnTo>
              </a:path>
            </a:pathLst>
          </a:custGeom>
          <a:ln w="102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786117" y="5465860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65889" y="4969967"/>
            <a:ext cx="178562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8320" algn="l"/>
                <a:tab pos="871855" algn="l"/>
                <a:tab pos="1216025" algn="l"/>
                <a:tab pos="154368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2013891" y="5421789"/>
          <a:ext cx="1376043" cy="688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41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41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425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05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3995317" y="5077561"/>
            <a:ext cx="343535" cy="344170"/>
          </a:xfrm>
          <a:custGeom>
            <a:avLst/>
            <a:gdLst/>
            <a:ahLst/>
            <a:cxnLst/>
            <a:rect l="l" t="t" r="r" b="b"/>
            <a:pathLst>
              <a:path w="343535" h="344170">
                <a:moveTo>
                  <a:pt x="0" y="0"/>
                </a:moveTo>
                <a:lnTo>
                  <a:pt x="343467" y="344054"/>
                </a:lnTo>
              </a:path>
            </a:pathLst>
          </a:custGeom>
          <a:ln w="102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106317" y="5460589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886103" y="4964696"/>
            <a:ext cx="178562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8320" algn="l"/>
                <a:tab pos="871855" algn="l"/>
                <a:tab pos="1215390" algn="l"/>
                <a:tab pos="154368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4333676" y="5416519"/>
          <a:ext cx="1375408" cy="688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425"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411"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" name="object 85"/>
          <p:cNvSpPr txBox="1"/>
          <p:nvPr/>
        </p:nvSpPr>
        <p:spPr>
          <a:xfrm>
            <a:off x="8746344" y="5467617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527849" y="4971724"/>
            <a:ext cx="1784350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6415" algn="l"/>
                <a:tab pos="869950" algn="l"/>
                <a:tab pos="1214120" algn="l"/>
                <a:tab pos="1542415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8974133" y="5423560"/>
          <a:ext cx="1376043" cy="688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411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054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6426545" y="5467617"/>
            <a:ext cx="121920" cy="57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208050" y="4971724"/>
            <a:ext cx="1783714" cy="40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379">
              <a:lnSpc>
                <a:spcPts val="1480"/>
              </a:lnSpc>
              <a:spcBef>
                <a:spcPts val="105"/>
              </a:spcBef>
            </a:pPr>
            <a:r>
              <a:rPr sz="1350" spc="-10" dirty="0">
                <a:latin typeface="Arial"/>
                <a:cs typeface="Arial"/>
              </a:rPr>
              <a:t>BC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ts val="1480"/>
              </a:lnSpc>
              <a:tabLst>
                <a:tab pos="526415" algn="l"/>
                <a:tab pos="869950" algn="l"/>
                <a:tab pos="1213485" algn="l"/>
                <a:tab pos="1541780" algn="l"/>
              </a:tabLst>
            </a:pPr>
            <a:r>
              <a:rPr sz="2025" spc="7" baseline="-22633" dirty="0">
                <a:latin typeface="Arial"/>
                <a:cs typeface="Arial"/>
              </a:rPr>
              <a:t>A	</a:t>
            </a:r>
            <a:r>
              <a:rPr sz="1350" spc="20" dirty="0">
                <a:latin typeface="Arial"/>
                <a:cs typeface="Arial"/>
              </a:rPr>
              <a:t>00	01	11	</a:t>
            </a:r>
            <a:r>
              <a:rPr sz="1350" spc="40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6653904" y="5423560"/>
          <a:ext cx="1374773" cy="688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5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44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1589215" y="1026893"/>
            <a:ext cx="8959215" cy="5422900"/>
          </a:xfrm>
          <a:custGeom>
            <a:avLst/>
            <a:gdLst/>
            <a:ahLst/>
            <a:cxnLst/>
            <a:rect l="l" t="t" r="r" b="b"/>
            <a:pathLst>
              <a:path w="8959215" h="5422900">
                <a:moveTo>
                  <a:pt x="2191202" y="0"/>
                </a:moveTo>
                <a:lnTo>
                  <a:pt x="2191202" y="5422696"/>
                </a:lnTo>
              </a:path>
              <a:path w="8959215" h="5422900">
                <a:moveTo>
                  <a:pt x="4511431" y="0"/>
                </a:moveTo>
                <a:lnTo>
                  <a:pt x="4511431" y="5422696"/>
                </a:lnTo>
              </a:path>
              <a:path w="8959215" h="5422900">
                <a:moveTo>
                  <a:pt x="6831229" y="0"/>
                </a:moveTo>
                <a:lnTo>
                  <a:pt x="6831230" y="5422696"/>
                </a:lnTo>
              </a:path>
              <a:path w="8959215" h="5422900">
                <a:moveTo>
                  <a:pt x="0" y="2840243"/>
                </a:moveTo>
                <a:lnTo>
                  <a:pt x="8959036" y="2840243"/>
                </a:lnTo>
              </a:path>
            </a:pathLst>
          </a:custGeom>
          <a:ln w="102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90568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6655" y="233883"/>
            <a:ext cx="4091293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20" dirty="0">
                <a:solidFill>
                  <a:srgbClr val="FF0000"/>
                </a:solidFill>
              </a:rPr>
              <a:t>Four-Variable</a:t>
            </a:r>
            <a:r>
              <a:rPr sz="2500" b="1" spc="-25" dirty="0">
                <a:solidFill>
                  <a:srgbClr val="FF0000"/>
                </a:solidFill>
              </a:rPr>
              <a:t> </a:t>
            </a:r>
            <a:r>
              <a:rPr sz="2500" b="1" spc="-5" dirty="0">
                <a:solidFill>
                  <a:srgbClr val="FF0000"/>
                </a:solidFill>
              </a:rPr>
              <a:t>K-Maps</a:t>
            </a:r>
            <a:endParaRPr sz="2500" b="1" dirty="0">
              <a:solidFill>
                <a:srgbClr val="FF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51716" y="4368310"/>
            <a:ext cx="612140" cy="600075"/>
            <a:chOff x="2751716" y="4368310"/>
            <a:chExt cx="612140" cy="600075"/>
          </a:xfrm>
        </p:grpSpPr>
        <p:sp>
          <p:nvSpPr>
            <p:cNvPr id="5" name="object 5"/>
            <p:cNvSpPr/>
            <p:nvPr/>
          </p:nvSpPr>
          <p:spPr>
            <a:xfrm>
              <a:off x="2753483" y="4370078"/>
              <a:ext cx="608330" cy="596265"/>
            </a:xfrm>
            <a:custGeom>
              <a:avLst/>
              <a:gdLst/>
              <a:ahLst/>
              <a:cxnLst/>
              <a:rect l="l" t="t" r="r" b="b"/>
              <a:pathLst>
                <a:path w="608329" h="596264">
                  <a:moveTo>
                    <a:pt x="571992" y="0"/>
                  </a:moveTo>
                  <a:lnTo>
                    <a:pt x="36369" y="0"/>
                  </a:lnTo>
                  <a:lnTo>
                    <a:pt x="22569" y="3588"/>
                  </a:lnTo>
                  <a:lnTo>
                    <a:pt x="10206" y="12055"/>
                  </a:lnTo>
                  <a:lnTo>
                    <a:pt x="1725" y="24111"/>
                  </a:lnTo>
                  <a:lnTo>
                    <a:pt x="0" y="38176"/>
                  </a:lnTo>
                  <a:lnTo>
                    <a:pt x="0" y="558295"/>
                  </a:lnTo>
                  <a:lnTo>
                    <a:pt x="1725" y="572073"/>
                  </a:lnTo>
                  <a:lnTo>
                    <a:pt x="10206" y="584129"/>
                  </a:lnTo>
                  <a:lnTo>
                    <a:pt x="22569" y="592970"/>
                  </a:lnTo>
                  <a:lnTo>
                    <a:pt x="36369" y="596141"/>
                  </a:lnTo>
                  <a:lnTo>
                    <a:pt x="571992" y="596141"/>
                  </a:lnTo>
                  <a:lnTo>
                    <a:pt x="585792" y="592970"/>
                  </a:lnTo>
                  <a:lnTo>
                    <a:pt x="597723" y="584129"/>
                  </a:lnTo>
                  <a:lnTo>
                    <a:pt x="606205" y="572073"/>
                  </a:lnTo>
                  <a:lnTo>
                    <a:pt x="608074" y="558295"/>
                  </a:lnTo>
                  <a:lnTo>
                    <a:pt x="608073" y="38176"/>
                  </a:lnTo>
                  <a:lnTo>
                    <a:pt x="606205" y="24111"/>
                  </a:lnTo>
                  <a:lnTo>
                    <a:pt x="597723" y="12055"/>
                  </a:lnTo>
                  <a:lnTo>
                    <a:pt x="585792" y="3588"/>
                  </a:lnTo>
                  <a:lnTo>
                    <a:pt x="571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3483" y="4370078"/>
              <a:ext cx="608330" cy="596265"/>
            </a:xfrm>
            <a:custGeom>
              <a:avLst/>
              <a:gdLst/>
              <a:ahLst/>
              <a:cxnLst/>
              <a:rect l="l" t="t" r="r" b="b"/>
              <a:pathLst>
                <a:path w="608329" h="596264">
                  <a:moveTo>
                    <a:pt x="36369" y="596141"/>
                  </a:moveTo>
                  <a:lnTo>
                    <a:pt x="571992" y="596141"/>
                  </a:lnTo>
                  <a:lnTo>
                    <a:pt x="585792" y="592970"/>
                  </a:lnTo>
                  <a:lnTo>
                    <a:pt x="597723" y="584129"/>
                  </a:lnTo>
                  <a:lnTo>
                    <a:pt x="606205" y="572073"/>
                  </a:lnTo>
                  <a:lnTo>
                    <a:pt x="608074" y="558295"/>
                  </a:lnTo>
                  <a:lnTo>
                    <a:pt x="608073" y="38176"/>
                  </a:lnTo>
                  <a:lnTo>
                    <a:pt x="606205" y="24111"/>
                  </a:lnTo>
                  <a:lnTo>
                    <a:pt x="597723" y="12055"/>
                  </a:lnTo>
                  <a:lnTo>
                    <a:pt x="585792" y="3588"/>
                  </a:lnTo>
                  <a:lnTo>
                    <a:pt x="571992" y="0"/>
                  </a:lnTo>
                  <a:lnTo>
                    <a:pt x="36369" y="0"/>
                  </a:lnTo>
                  <a:lnTo>
                    <a:pt x="22569" y="3588"/>
                  </a:lnTo>
                  <a:lnTo>
                    <a:pt x="10206" y="12055"/>
                  </a:lnTo>
                  <a:lnTo>
                    <a:pt x="1725" y="24111"/>
                  </a:lnTo>
                  <a:lnTo>
                    <a:pt x="0" y="38176"/>
                  </a:lnTo>
                  <a:lnTo>
                    <a:pt x="0" y="558295"/>
                  </a:lnTo>
                  <a:lnTo>
                    <a:pt x="1725" y="572073"/>
                  </a:lnTo>
                  <a:lnTo>
                    <a:pt x="10206" y="584129"/>
                  </a:lnTo>
                  <a:lnTo>
                    <a:pt x="22569" y="592970"/>
                  </a:lnTo>
                  <a:lnTo>
                    <a:pt x="36369" y="596141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115619" y="2209473"/>
            <a:ext cx="600075" cy="257810"/>
            <a:chOff x="7115619" y="2209473"/>
            <a:chExt cx="600075" cy="257810"/>
          </a:xfrm>
        </p:grpSpPr>
        <p:sp>
          <p:nvSpPr>
            <p:cNvPr id="8" name="object 8"/>
            <p:cNvSpPr/>
            <p:nvPr/>
          </p:nvSpPr>
          <p:spPr>
            <a:xfrm>
              <a:off x="7117385" y="2211239"/>
              <a:ext cx="596265" cy="254635"/>
            </a:xfrm>
            <a:custGeom>
              <a:avLst/>
              <a:gdLst/>
              <a:ahLst/>
              <a:cxnLst/>
              <a:rect l="l" t="t" r="r" b="b"/>
              <a:pathLst>
                <a:path w="596265" h="254635">
                  <a:moveTo>
                    <a:pt x="557760" y="0"/>
                  </a:moveTo>
                  <a:lnTo>
                    <a:pt x="37806" y="0"/>
                  </a:lnTo>
                  <a:lnTo>
                    <a:pt x="22281" y="1435"/>
                  </a:lnTo>
                  <a:lnTo>
                    <a:pt x="10206" y="10333"/>
                  </a:lnTo>
                  <a:lnTo>
                    <a:pt x="3450" y="22245"/>
                  </a:lnTo>
                  <a:lnTo>
                    <a:pt x="0" y="36023"/>
                  </a:lnTo>
                  <a:lnTo>
                    <a:pt x="0" y="215855"/>
                  </a:lnTo>
                  <a:lnTo>
                    <a:pt x="3450" y="231355"/>
                  </a:lnTo>
                  <a:lnTo>
                    <a:pt x="10206" y="243698"/>
                  </a:lnTo>
                  <a:lnTo>
                    <a:pt x="22281" y="252165"/>
                  </a:lnTo>
                  <a:lnTo>
                    <a:pt x="37806" y="254031"/>
                  </a:lnTo>
                  <a:lnTo>
                    <a:pt x="557760" y="254031"/>
                  </a:lnTo>
                  <a:lnTo>
                    <a:pt x="571560" y="252165"/>
                  </a:lnTo>
                  <a:lnTo>
                    <a:pt x="583923" y="243698"/>
                  </a:lnTo>
                  <a:lnTo>
                    <a:pt x="592404" y="231355"/>
                  </a:lnTo>
                  <a:lnTo>
                    <a:pt x="595998" y="215855"/>
                  </a:lnTo>
                  <a:lnTo>
                    <a:pt x="595998" y="36023"/>
                  </a:lnTo>
                  <a:lnTo>
                    <a:pt x="592404" y="22245"/>
                  </a:lnTo>
                  <a:lnTo>
                    <a:pt x="583923" y="10333"/>
                  </a:lnTo>
                  <a:lnTo>
                    <a:pt x="571560" y="1435"/>
                  </a:lnTo>
                  <a:lnTo>
                    <a:pt x="55776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17385" y="2211239"/>
              <a:ext cx="596265" cy="254635"/>
            </a:xfrm>
            <a:custGeom>
              <a:avLst/>
              <a:gdLst/>
              <a:ahLst/>
              <a:cxnLst/>
              <a:rect l="l" t="t" r="r" b="b"/>
              <a:pathLst>
                <a:path w="596265" h="254635">
                  <a:moveTo>
                    <a:pt x="557760" y="0"/>
                  </a:moveTo>
                  <a:lnTo>
                    <a:pt x="37806" y="0"/>
                  </a:lnTo>
                  <a:lnTo>
                    <a:pt x="22281" y="1435"/>
                  </a:lnTo>
                  <a:lnTo>
                    <a:pt x="10206" y="10333"/>
                  </a:lnTo>
                  <a:lnTo>
                    <a:pt x="3450" y="22245"/>
                  </a:lnTo>
                  <a:lnTo>
                    <a:pt x="0" y="36023"/>
                  </a:lnTo>
                  <a:lnTo>
                    <a:pt x="0" y="215855"/>
                  </a:lnTo>
                  <a:lnTo>
                    <a:pt x="3450" y="231355"/>
                  </a:lnTo>
                  <a:lnTo>
                    <a:pt x="10206" y="243698"/>
                  </a:lnTo>
                  <a:lnTo>
                    <a:pt x="22281" y="252165"/>
                  </a:lnTo>
                  <a:lnTo>
                    <a:pt x="37806" y="254031"/>
                  </a:lnTo>
                  <a:lnTo>
                    <a:pt x="557760" y="254031"/>
                  </a:lnTo>
                  <a:lnTo>
                    <a:pt x="571560" y="252165"/>
                  </a:lnTo>
                  <a:lnTo>
                    <a:pt x="583923" y="243698"/>
                  </a:lnTo>
                  <a:lnTo>
                    <a:pt x="592404" y="231355"/>
                  </a:lnTo>
                  <a:lnTo>
                    <a:pt x="595998" y="215855"/>
                  </a:lnTo>
                  <a:lnTo>
                    <a:pt x="595998" y="36023"/>
                  </a:lnTo>
                  <a:lnTo>
                    <a:pt x="592404" y="22245"/>
                  </a:lnTo>
                  <a:lnTo>
                    <a:pt x="583923" y="10333"/>
                  </a:lnTo>
                  <a:lnTo>
                    <a:pt x="571560" y="1435"/>
                  </a:lnTo>
                  <a:lnTo>
                    <a:pt x="557760" y="0"/>
                  </a:lnTo>
                  <a:close/>
                </a:path>
              </a:pathLst>
            </a:custGeom>
            <a:ln w="35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783516" y="1860285"/>
            <a:ext cx="257810" cy="600075"/>
            <a:chOff x="4783516" y="1860285"/>
            <a:chExt cx="257810" cy="600075"/>
          </a:xfrm>
        </p:grpSpPr>
        <p:sp>
          <p:nvSpPr>
            <p:cNvPr id="11" name="object 11"/>
            <p:cNvSpPr/>
            <p:nvPr/>
          </p:nvSpPr>
          <p:spPr>
            <a:xfrm>
              <a:off x="4785284" y="1862053"/>
              <a:ext cx="254000" cy="596265"/>
            </a:xfrm>
            <a:custGeom>
              <a:avLst/>
              <a:gdLst/>
              <a:ahLst/>
              <a:cxnLst/>
              <a:rect l="l" t="t" r="r" b="b"/>
              <a:pathLst>
                <a:path w="254000" h="596264">
                  <a:moveTo>
                    <a:pt x="217497" y="0"/>
                  </a:moveTo>
                  <a:lnTo>
                    <a:pt x="37806" y="0"/>
                  </a:lnTo>
                  <a:lnTo>
                    <a:pt x="22281" y="3444"/>
                  </a:lnTo>
                  <a:lnTo>
                    <a:pt x="10206" y="10189"/>
                  </a:lnTo>
                  <a:lnTo>
                    <a:pt x="1293" y="22532"/>
                  </a:lnTo>
                  <a:lnTo>
                    <a:pt x="0" y="38176"/>
                  </a:lnTo>
                  <a:lnTo>
                    <a:pt x="0" y="558295"/>
                  </a:lnTo>
                  <a:lnTo>
                    <a:pt x="1293" y="572073"/>
                  </a:lnTo>
                  <a:lnTo>
                    <a:pt x="10206" y="584129"/>
                  </a:lnTo>
                  <a:lnTo>
                    <a:pt x="22281" y="592884"/>
                  </a:lnTo>
                  <a:lnTo>
                    <a:pt x="37806" y="596041"/>
                  </a:lnTo>
                  <a:lnTo>
                    <a:pt x="217497" y="596041"/>
                  </a:lnTo>
                  <a:lnTo>
                    <a:pt x="231298" y="592884"/>
                  </a:lnTo>
                  <a:lnTo>
                    <a:pt x="243229" y="584129"/>
                  </a:lnTo>
                  <a:lnTo>
                    <a:pt x="252142" y="572073"/>
                  </a:lnTo>
                  <a:lnTo>
                    <a:pt x="253867" y="558295"/>
                  </a:lnTo>
                  <a:lnTo>
                    <a:pt x="253867" y="38176"/>
                  </a:lnTo>
                  <a:lnTo>
                    <a:pt x="252142" y="22532"/>
                  </a:lnTo>
                  <a:lnTo>
                    <a:pt x="243229" y="10189"/>
                  </a:lnTo>
                  <a:lnTo>
                    <a:pt x="231298" y="3444"/>
                  </a:lnTo>
                  <a:lnTo>
                    <a:pt x="21749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5284" y="1862053"/>
              <a:ext cx="254000" cy="596265"/>
            </a:xfrm>
            <a:custGeom>
              <a:avLst/>
              <a:gdLst/>
              <a:ahLst/>
              <a:cxnLst/>
              <a:rect l="l" t="t" r="r" b="b"/>
              <a:pathLst>
                <a:path w="254000" h="596264">
                  <a:moveTo>
                    <a:pt x="0" y="38176"/>
                  </a:moveTo>
                  <a:lnTo>
                    <a:pt x="0" y="558295"/>
                  </a:lnTo>
                  <a:lnTo>
                    <a:pt x="22281" y="592884"/>
                  </a:lnTo>
                  <a:lnTo>
                    <a:pt x="37806" y="596041"/>
                  </a:lnTo>
                  <a:lnTo>
                    <a:pt x="217497" y="596041"/>
                  </a:lnTo>
                  <a:lnTo>
                    <a:pt x="231298" y="592884"/>
                  </a:lnTo>
                  <a:lnTo>
                    <a:pt x="243229" y="584129"/>
                  </a:lnTo>
                  <a:lnTo>
                    <a:pt x="252142" y="572073"/>
                  </a:lnTo>
                  <a:lnTo>
                    <a:pt x="253867" y="558295"/>
                  </a:lnTo>
                  <a:lnTo>
                    <a:pt x="253867" y="38176"/>
                  </a:lnTo>
                  <a:lnTo>
                    <a:pt x="252142" y="22532"/>
                  </a:lnTo>
                  <a:lnTo>
                    <a:pt x="243229" y="10189"/>
                  </a:lnTo>
                  <a:lnTo>
                    <a:pt x="231298" y="3444"/>
                  </a:lnTo>
                  <a:lnTo>
                    <a:pt x="217497" y="0"/>
                  </a:lnTo>
                  <a:lnTo>
                    <a:pt x="37806" y="0"/>
                  </a:lnTo>
                  <a:lnTo>
                    <a:pt x="22281" y="3444"/>
                  </a:lnTo>
                  <a:lnTo>
                    <a:pt x="10206" y="10189"/>
                  </a:lnTo>
                  <a:lnTo>
                    <a:pt x="1293" y="22532"/>
                  </a:lnTo>
                  <a:lnTo>
                    <a:pt x="0" y="38176"/>
                  </a:lnTo>
                  <a:close/>
                </a:path>
              </a:pathLst>
            </a:custGeom>
            <a:ln w="35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68945" y="757237"/>
            <a:ext cx="9356725" cy="5572125"/>
            <a:chOff x="1468945" y="757237"/>
            <a:chExt cx="9356725" cy="5572125"/>
          </a:xfrm>
        </p:grpSpPr>
        <p:sp>
          <p:nvSpPr>
            <p:cNvPr id="14" name="object 14"/>
            <p:cNvSpPr/>
            <p:nvPr/>
          </p:nvSpPr>
          <p:spPr>
            <a:xfrm>
              <a:off x="1473708" y="762000"/>
              <a:ext cx="9347200" cy="5562600"/>
            </a:xfrm>
            <a:custGeom>
              <a:avLst/>
              <a:gdLst/>
              <a:ahLst/>
              <a:cxnLst/>
              <a:rect l="l" t="t" r="r" b="b"/>
              <a:pathLst>
                <a:path w="9347200" h="5562600">
                  <a:moveTo>
                    <a:pt x="0" y="5562600"/>
                  </a:moveTo>
                  <a:lnTo>
                    <a:pt x="9346692" y="5562600"/>
                  </a:lnTo>
                  <a:lnTo>
                    <a:pt x="9346692" y="0"/>
                  </a:lnTo>
                  <a:lnTo>
                    <a:pt x="0" y="0"/>
                  </a:lnTo>
                  <a:lnTo>
                    <a:pt x="0" y="5562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05860" y="5407316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58191" y="0"/>
                  </a:moveTo>
                  <a:lnTo>
                    <a:pt x="38238" y="0"/>
                  </a:lnTo>
                  <a:lnTo>
                    <a:pt x="22712" y="3171"/>
                  </a:lnTo>
                  <a:lnTo>
                    <a:pt x="10350" y="11998"/>
                  </a:lnTo>
                  <a:lnTo>
                    <a:pt x="3593" y="24011"/>
                  </a:lnTo>
                  <a:lnTo>
                    <a:pt x="0" y="37789"/>
                  </a:lnTo>
                  <a:lnTo>
                    <a:pt x="0" y="557979"/>
                  </a:lnTo>
                  <a:lnTo>
                    <a:pt x="3593" y="572102"/>
                  </a:lnTo>
                  <a:lnTo>
                    <a:pt x="10350" y="585880"/>
                  </a:lnTo>
                  <a:lnTo>
                    <a:pt x="22712" y="592582"/>
                  </a:lnTo>
                  <a:lnTo>
                    <a:pt x="38238" y="596113"/>
                  </a:lnTo>
                  <a:lnTo>
                    <a:pt x="558191" y="596113"/>
                  </a:lnTo>
                  <a:lnTo>
                    <a:pt x="571992" y="592582"/>
                  </a:lnTo>
                  <a:lnTo>
                    <a:pt x="584067" y="585880"/>
                  </a:lnTo>
                  <a:lnTo>
                    <a:pt x="592548" y="572102"/>
                  </a:lnTo>
                  <a:lnTo>
                    <a:pt x="596142" y="557979"/>
                  </a:lnTo>
                  <a:lnTo>
                    <a:pt x="596142" y="37789"/>
                  </a:lnTo>
                  <a:lnTo>
                    <a:pt x="592548" y="24011"/>
                  </a:lnTo>
                  <a:lnTo>
                    <a:pt x="584067" y="11998"/>
                  </a:lnTo>
                  <a:lnTo>
                    <a:pt x="571992" y="3171"/>
                  </a:lnTo>
                  <a:lnTo>
                    <a:pt x="55819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05860" y="5407316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96142" y="557979"/>
                  </a:moveTo>
                  <a:lnTo>
                    <a:pt x="596142" y="37789"/>
                  </a:lnTo>
                  <a:lnTo>
                    <a:pt x="571992" y="3171"/>
                  </a:lnTo>
                  <a:lnTo>
                    <a:pt x="558191" y="0"/>
                  </a:lnTo>
                  <a:lnTo>
                    <a:pt x="38238" y="0"/>
                  </a:lnTo>
                  <a:lnTo>
                    <a:pt x="22712" y="3171"/>
                  </a:lnTo>
                  <a:lnTo>
                    <a:pt x="10350" y="11998"/>
                  </a:lnTo>
                  <a:lnTo>
                    <a:pt x="3593" y="24011"/>
                  </a:lnTo>
                  <a:lnTo>
                    <a:pt x="0" y="37789"/>
                  </a:lnTo>
                  <a:lnTo>
                    <a:pt x="0" y="557979"/>
                  </a:lnTo>
                  <a:lnTo>
                    <a:pt x="3593" y="572102"/>
                  </a:lnTo>
                  <a:lnTo>
                    <a:pt x="10350" y="585880"/>
                  </a:lnTo>
                  <a:lnTo>
                    <a:pt x="22712" y="592582"/>
                  </a:lnTo>
                  <a:lnTo>
                    <a:pt x="38238" y="596113"/>
                  </a:lnTo>
                  <a:lnTo>
                    <a:pt x="558191" y="596113"/>
                  </a:lnTo>
                  <a:lnTo>
                    <a:pt x="571992" y="592582"/>
                  </a:lnTo>
                  <a:lnTo>
                    <a:pt x="584067" y="585880"/>
                  </a:lnTo>
                  <a:lnTo>
                    <a:pt x="592548" y="572102"/>
                  </a:lnTo>
                  <a:lnTo>
                    <a:pt x="596142" y="557979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62731" y="5365648"/>
              <a:ext cx="680720" cy="680085"/>
            </a:xfrm>
            <a:custGeom>
              <a:avLst/>
              <a:gdLst/>
              <a:ahLst/>
              <a:cxnLst/>
              <a:rect l="l" t="t" r="r" b="b"/>
              <a:pathLst>
                <a:path w="680720" h="680085">
                  <a:moveTo>
                    <a:pt x="680529" y="0"/>
                  </a:moveTo>
                  <a:lnTo>
                    <a:pt x="447497" y="0"/>
                  </a:lnTo>
                  <a:lnTo>
                    <a:pt x="450951" y="10248"/>
                  </a:lnTo>
                  <a:lnTo>
                    <a:pt x="454253" y="22606"/>
                  </a:lnTo>
                  <a:lnTo>
                    <a:pt x="457708" y="34607"/>
                  </a:lnTo>
                  <a:lnTo>
                    <a:pt x="459574" y="48374"/>
                  </a:lnTo>
                  <a:lnTo>
                    <a:pt x="459574" y="74510"/>
                  </a:lnTo>
                  <a:lnTo>
                    <a:pt x="457708" y="84759"/>
                  </a:lnTo>
                  <a:lnTo>
                    <a:pt x="450951" y="103822"/>
                  </a:lnTo>
                  <a:lnTo>
                    <a:pt x="447497" y="110540"/>
                  </a:lnTo>
                  <a:lnTo>
                    <a:pt x="440461" y="115836"/>
                  </a:lnTo>
                  <a:lnTo>
                    <a:pt x="435419" y="122897"/>
                  </a:lnTo>
                  <a:lnTo>
                    <a:pt x="431977" y="127838"/>
                  </a:lnTo>
                  <a:lnTo>
                    <a:pt x="428383" y="134899"/>
                  </a:lnTo>
                  <a:lnTo>
                    <a:pt x="426656" y="143370"/>
                  </a:lnTo>
                  <a:lnTo>
                    <a:pt x="426656" y="158915"/>
                  </a:lnTo>
                  <a:lnTo>
                    <a:pt x="428383" y="164211"/>
                  </a:lnTo>
                  <a:lnTo>
                    <a:pt x="430110" y="171272"/>
                  </a:lnTo>
                  <a:lnTo>
                    <a:pt x="433705" y="176225"/>
                  </a:lnTo>
                  <a:lnTo>
                    <a:pt x="435419" y="181521"/>
                  </a:lnTo>
                  <a:lnTo>
                    <a:pt x="439013" y="185051"/>
                  </a:lnTo>
                  <a:lnTo>
                    <a:pt x="443903" y="188582"/>
                  </a:lnTo>
                  <a:lnTo>
                    <a:pt x="447497" y="189992"/>
                  </a:lnTo>
                  <a:lnTo>
                    <a:pt x="461302" y="216128"/>
                  </a:lnTo>
                  <a:lnTo>
                    <a:pt x="471512" y="243662"/>
                  </a:lnTo>
                  <a:lnTo>
                    <a:pt x="476821" y="269798"/>
                  </a:lnTo>
                  <a:lnTo>
                    <a:pt x="478548" y="297357"/>
                  </a:lnTo>
                  <a:lnTo>
                    <a:pt x="476821" y="323138"/>
                  </a:lnTo>
                  <a:lnTo>
                    <a:pt x="471512" y="347497"/>
                  </a:lnTo>
                  <a:lnTo>
                    <a:pt x="455980" y="385635"/>
                  </a:lnTo>
                  <a:lnTo>
                    <a:pt x="450951" y="394119"/>
                  </a:lnTo>
                  <a:lnTo>
                    <a:pt x="447497" y="402590"/>
                  </a:lnTo>
                  <a:lnTo>
                    <a:pt x="445770" y="414959"/>
                  </a:lnTo>
                  <a:lnTo>
                    <a:pt x="445770" y="428726"/>
                  </a:lnTo>
                  <a:lnTo>
                    <a:pt x="447497" y="446024"/>
                  </a:lnTo>
                  <a:lnTo>
                    <a:pt x="457682" y="462445"/>
                  </a:lnTo>
                  <a:lnTo>
                    <a:pt x="437299" y="470039"/>
                  </a:lnTo>
                  <a:lnTo>
                    <a:pt x="409257" y="475335"/>
                  </a:lnTo>
                  <a:lnTo>
                    <a:pt x="383527" y="477100"/>
                  </a:lnTo>
                  <a:lnTo>
                    <a:pt x="355930" y="475335"/>
                  </a:lnTo>
                  <a:lnTo>
                    <a:pt x="331774" y="470039"/>
                  </a:lnTo>
                  <a:lnTo>
                    <a:pt x="304177" y="458025"/>
                  </a:lnTo>
                  <a:lnTo>
                    <a:pt x="295414" y="454494"/>
                  </a:lnTo>
                  <a:lnTo>
                    <a:pt x="286931" y="449554"/>
                  </a:lnTo>
                  <a:lnTo>
                    <a:pt x="278015" y="447789"/>
                  </a:lnTo>
                  <a:lnTo>
                    <a:pt x="266090" y="444258"/>
                  </a:lnTo>
                  <a:lnTo>
                    <a:pt x="252285" y="444258"/>
                  </a:lnTo>
                  <a:lnTo>
                    <a:pt x="234886" y="446024"/>
                  </a:lnTo>
                  <a:lnTo>
                    <a:pt x="212610" y="461568"/>
                  </a:lnTo>
                  <a:lnTo>
                    <a:pt x="195211" y="470039"/>
                  </a:lnTo>
                  <a:lnTo>
                    <a:pt x="181419" y="475335"/>
                  </a:lnTo>
                  <a:lnTo>
                    <a:pt x="171208" y="477100"/>
                  </a:lnTo>
                  <a:lnTo>
                    <a:pt x="160566" y="473570"/>
                  </a:lnTo>
                  <a:lnTo>
                    <a:pt x="153962" y="470039"/>
                  </a:lnTo>
                  <a:lnTo>
                    <a:pt x="146773" y="465099"/>
                  </a:lnTo>
                  <a:lnTo>
                    <a:pt x="138290" y="459803"/>
                  </a:lnTo>
                  <a:lnTo>
                    <a:pt x="129514" y="452729"/>
                  </a:lnTo>
                  <a:lnTo>
                    <a:pt x="119164" y="449554"/>
                  </a:lnTo>
                  <a:lnTo>
                    <a:pt x="107238" y="446024"/>
                  </a:lnTo>
                  <a:lnTo>
                    <a:pt x="81356" y="447789"/>
                  </a:lnTo>
                  <a:lnTo>
                    <a:pt x="68999" y="449554"/>
                  </a:lnTo>
                  <a:lnTo>
                    <a:pt x="58788" y="452729"/>
                  </a:lnTo>
                  <a:lnTo>
                    <a:pt x="46723" y="456260"/>
                  </a:lnTo>
                  <a:lnTo>
                    <a:pt x="36512" y="459803"/>
                  </a:lnTo>
                  <a:lnTo>
                    <a:pt x="27597" y="463334"/>
                  </a:lnTo>
                  <a:lnTo>
                    <a:pt x="19113" y="468274"/>
                  </a:lnTo>
                  <a:lnTo>
                    <a:pt x="12077" y="471805"/>
                  </a:lnTo>
                  <a:lnTo>
                    <a:pt x="8483" y="473570"/>
                  </a:lnTo>
                  <a:lnTo>
                    <a:pt x="8483" y="477100"/>
                  </a:lnTo>
                  <a:lnTo>
                    <a:pt x="10350" y="478866"/>
                  </a:lnTo>
                  <a:lnTo>
                    <a:pt x="22275" y="478866"/>
                  </a:lnTo>
                  <a:lnTo>
                    <a:pt x="20840" y="480631"/>
                  </a:lnTo>
                  <a:lnTo>
                    <a:pt x="19113" y="480631"/>
                  </a:lnTo>
                  <a:lnTo>
                    <a:pt x="10350" y="478866"/>
                  </a:lnTo>
                  <a:lnTo>
                    <a:pt x="0" y="478866"/>
                  </a:lnTo>
                  <a:lnTo>
                    <a:pt x="0" y="679462"/>
                  </a:lnTo>
                  <a:lnTo>
                    <a:pt x="480415" y="679462"/>
                  </a:lnTo>
                  <a:lnTo>
                    <a:pt x="680529" y="679462"/>
                  </a:lnTo>
                  <a:lnTo>
                    <a:pt x="680529" y="446024"/>
                  </a:lnTo>
                  <a:lnTo>
                    <a:pt x="680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05860" y="4029647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58191" y="0"/>
                  </a:moveTo>
                  <a:lnTo>
                    <a:pt x="38238" y="0"/>
                  </a:lnTo>
                  <a:lnTo>
                    <a:pt x="22712" y="3157"/>
                  </a:lnTo>
                  <a:lnTo>
                    <a:pt x="10350" y="12055"/>
                  </a:lnTo>
                  <a:lnTo>
                    <a:pt x="3593" y="23967"/>
                  </a:lnTo>
                  <a:lnTo>
                    <a:pt x="0" y="37745"/>
                  </a:lnTo>
                  <a:lnTo>
                    <a:pt x="0" y="558295"/>
                  </a:lnTo>
                  <a:lnTo>
                    <a:pt x="3593" y="572073"/>
                  </a:lnTo>
                  <a:lnTo>
                    <a:pt x="10350" y="584129"/>
                  </a:lnTo>
                  <a:lnTo>
                    <a:pt x="22712" y="592596"/>
                  </a:lnTo>
                  <a:lnTo>
                    <a:pt x="38238" y="596185"/>
                  </a:lnTo>
                  <a:lnTo>
                    <a:pt x="558191" y="596185"/>
                  </a:lnTo>
                  <a:lnTo>
                    <a:pt x="571992" y="592596"/>
                  </a:lnTo>
                  <a:lnTo>
                    <a:pt x="584067" y="584129"/>
                  </a:lnTo>
                  <a:lnTo>
                    <a:pt x="592548" y="572073"/>
                  </a:lnTo>
                  <a:lnTo>
                    <a:pt x="596142" y="558295"/>
                  </a:lnTo>
                  <a:lnTo>
                    <a:pt x="596142" y="37745"/>
                  </a:lnTo>
                  <a:lnTo>
                    <a:pt x="592548" y="23967"/>
                  </a:lnTo>
                  <a:lnTo>
                    <a:pt x="584067" y="12055"/>
                  </a:lnTo>
                  <a:lnTo>
                    <a:pt x="571992" y="3157"/>
                  </a:lnTo>
                  <a:lnTo>
                    <a:pt x="55819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05860" y="4029647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58191" y="0"/>
                  </a:moveTo>
                  <a:lnTo>
                    <a:pt x="38238" y="0"/>
                  </a:lnTo>
                  <a:lnTo>
                    <a:pt x="22712" y="3157"/>
                  </a:lnTo>
                  <a:lnTo>
                    <a:pt x="10350" y="12055"/>
                  </a:lnTo>
                  <a:lnTo>
                    <a:pt x="3593" y="23967"/>
                  </a:lnTo>
                  <a:lnTo>
                    <a:pt x="0" y="37745"/>
                  </a:lnTo>
                  <a:lnTo>
                    <a:pt x="0" y="558295"/>
                  </a:lnTo>
                  <a:lnTo>
                    <a:pt x="3593" y="572073"/>
                  </a:lnTo>
                  <a:lnTo>
                    <a:pt x="10350" y="584129"/>
                  </a:lnTo>
                  <a:lnTo>
                    <a:pt x="22712" y="592596"/>
                  </a:lnTo>
                  <a:lnTo>
                    <a:pt x="38238" y="596185"/>
                  </a:lnTo>
                  <a:lnTo>
                    <a:pt x="558191" y="596185"/>
                  </a:lnTo>
                  <a:lnTo>
                    <a:pt x="571992" y="592596"/>
                  </a:lnTo>
                  <a:lnTo>
                    <a:pt x="584067" y="584129"/>
                  </a:lnTo>
                  <a:lnTo>
                    <a:pt x="592548" y="572073"/>
                  </a:lnTo>
                  <a:lnTo>
                    <a:pt x="596142" y="558295"/>
                  </a:lnTo>
                  <a:lnTo>
                    <a:pt x="596142" y="37745"/>
                  </a:lnTo>
                  <a:lnTo>
                    <a:pt x="592548" y="23967"/>
                  </a:lnTo>
                  <a:lnTo>
                    <a:pt x="584067" y="12055"/>
                  </a:lnTo>
                  <a:lnTo>
                    <a:pt x="571992" y="3157"/>
                  </a:lnTo>
                  <a:lnTo>
                    <a:pt x="558191" y="0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62731" y="3988028"/>
              <a:ext cx="680720" cy="679450"/>
            </a:xfrm>
            <a:custGeom>
              <a:avLst/>
              <a:gdLst/>
              <a:ahLst/>
              <a:cxnLst/>
              <a:rect l="l" t="t" r="r" b="b"/>
              <a:pathLst>
                <a:path w="680720" h="679450">
                  <a:moveTo>
                    <a:pt x="680529" y="0"/>
                  </a:moveTo>
                  <a:lnTo>
                    <a:pt x="447497" y="0"/>
                  </a:lnTo>
                  <a:lnTo>
                    <a:pt x="0" y="0"/>
                  </a:lnTo>
                  <a:lnTo>
                    <a:pt x="0" y="233362"/>
                  </a:lnTo>
                  <a:lnTo>
                    <a:pt x="12077" y="229920"/>
                  </a:lnTo>
                  <a:lnTo>
                    <a:pt x="22275" y="226339"/>
                  </a:lnTo>
                  <a:lnTo>
                    <a:pt x="36512" y="223177"/>
                  </a:lnTo>
                  <a:lnTo>
                    <a:pt x="48437" y="221449"/>
                  </a:lnTo>
                  <a:lnTo>
                    <a:pt x="74320" y="221449"/>
                  </a:lnTo>
                  <a:lnTo>
                    <a:pt x="110693" y="233362"/>
                  </a:lnTo>
                  <a:lnTo>
                    <a:pt x="122758" y="243700"/>
                  </a:lnTo>
                  <a:lnTo>
                    <a:pt x="129514" y="249008"/>
                  </a:lnTo>
                  <a:lnTo>
                    <a:pt x="136563" y="252450"/>
                  </a:lnTo>
                  <a:lnTo>
                    <a:pt x="145046" y="254177"/>
                  </a:lnTo>
                  <a:lnTo>
                    <a:pt x="160566" y="254177"/>
                  </a:lnTo>
                  <a:lnTo>
                    <a:pt x="171208" y="250736"/>
                  </a:lnTo>
                  <a:lnTo>
                    <a:pt x="176237" y="247142"/>
                  </a:lnTo>
                  <a:lnTo>
                    <a:pt x="181419" y="243700"/>
                  </a:lnTo>
                  <a:lnTo>
                    <a:pt x="186448" y="240118"/>
                  </a:lnTo>
                  <a:lnTo>
                    <a:pt x="190042" y="236956"/>
                  </a:lnTo>
                  <a:lnTo>
                    <a:pt x="191770" y="233362"/>
                  </a:lnTo>
                  <a:lnTo>
                    <a:pt x="214007" y="221449"/>
                  </a:lnTo>
                  <a:lnTo>
                    <a:pt x="217500" y="219595"/>
                  </a:lnTo>
                  <a:lnTo>
                    <a:pt x="243801" y="208965"/>
                  </a:lnTo>
                  <a:lnTo>
                    <a:pt x="271259" y="204089"/>
                  </a:lnTo>
                  <a:lnTo>
                    <a:pt x="298856" y="202361"/>
                  </a:lnTo>
                  <a:lnTo>
                    <a:pt x="324739" y="204089"/>
                  </a:lnTo>
                  <a:lnTo>
                    <a:pt x="349173" y="208965"/>
                  </a:lnTo>
                  <a:lnTo>
                    <a:pt x="378498" y="221449"/>
                  </a:lnTo>
                  <a:lnTo>
                    <a:pt x="385254" y="224612"/>
                  </a:lnTo>
                  <a:lnTo>
                    <a:pt x="394030" y="229920"/>
                  </a:lnTo>
                  <a:lnTo>
                    <a:pt x="404368" y="233362"/>
                  </a:lnTo>
                  <a:lnTo>
                    <a:pt x="416306" y="235229"/>
                  </a:lnTo>
                  <a:lnTo>
                    <a:pt x="430110" y="235229"/>
                  </a:lnTo>
                  <a:lnTo>
                    <a:pt x="447497" y="233362"/>
                  </a:lnTo>
                  <a:lnTo>
                    <a:pt x="463321" y="221602"/>
                  </a:lnTo>
                  <a:lnTo>
                    <a:pt x="471512" y="243700"/>
                  </a:lnTo>
                  <a:lnTo>
                    <a:pt x="476821" y="269824"/>
                  </a:lnTo>
                  <a:lnTo>
                    <a:pt x="478548" y="297383"/>
                  </a:lnTo>
                  <a:lnTo>
                    <a:pt x="476821" y="323062"/>
                  </a:lnTo>
                  <a:lnTo>
                    <a:pt x="471512" y="347472"/>
                  </a:lnTo>
                  <a:lnTo>
                    <a:pt x="459574" y="376745"/>
                  </a:lnTo>
                  <a:lnTo>
                    <a:pt x="455980" y="385648"/>
                  </a:lnTo>
                  <a:lnTo>
                    <a:pt x="450951" y="394106"/>
                  </a:lnTo>
                  <a:lnTo>
                    <a:pt x="447497" y="402869"/>
                  </a:lnTo>
                  <a:lnTo>
                    <a:pt x="445770" y="414921"/>
                  </a:lnTo>
                  <a:lnTo>
                    <a:pt x="445770" y="428701"/>
                  </a:lnTo>
                  <a:lnTo>
                    <a:pt x="447497" y="446062"/>
                  </a:lnTo>
                  <a:lnTo>
                    <a:pt x="461302" y="468604"/>
                  </a:lnTo>
                  <a:lnTo>
                    <a:pt x="471512" y="485533"/>
                  </a:lnTo>
                  <a:lnTo>
                    <a:pt x="476821" y="499745"/>
                  </a:lnTo>
                  <a:lnTo>
                    <a:pt x="476821" y="509930"/>
                  </a:lnTo>
                  <a:lnTo>
                    <a:pt x="475094" y="520128"/>
                  </a:lnTo>
                  <a:lnTo>
                    <a:pt x="471512" y="527304"/>
                  </a:lnTo>
                  <a:lnTo>
                    <a:pt x="466623" y="534327"/>
                  </a:lnTo>
                  <a:lnTo>
                    <a:pt x="459574" y="542798"/>
                  </a:lnTo>
                  <a:lnTo>
                    <a:pt x="454253" y="551268"/>
                  </a:lnTo>
                  <a:lnTo>
                    <a:pt x="449224" y="561886"/>
                  </a:lnTo>
                  <a:lnTo>
                    <a:pt x="447497" y="573798"/>
                  </a:lnTo>
                  <a:lnTo>
                    <a:pt x="449224" y="599922"/>
                  </a:lnTo>
                  <a:lnTo>
                    <a:pt x="461302" y="644842"/>
                  </a:lnTo>
                  <a:lnTo>
                    <a:pt x="475094" y="672401"/>
                  </a:lnTo>
                  <a:lnTo>
                    <a:pt x="478548" y="672401"/>
                  </a:lnTo>
                  <a:lnTo>
                    <a:pt x="480415" y="670674"/>
                  </a:lnTo>
                  <a:lnTo>
                    <a:pt x="480415" y="679424"/>
                  </a:lnTo>
                  <a:lnTo>
                    <a:pt x="680529" y="679424"/>
                  </a:lnTo>
                  <a:lnTo>
                    <a:pt x="680529" y="655027"/>
                  </a:lnTo>
                  <a:lnTo>
                    <a:pt x="680529" y="200507"/>
                  </a:lnTo>
                  <a:lnTo>
                    <a:pt x="680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29284" y="4029647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57760" y="0"/>
                  </a:moveTo>
                  <a:lnTo>
                    <a:pt x="37806" y="0"/>
                  </a:lnTo>
                  <a:lnTo>
                    <a:pt x="22281" y="3157"/>
                  </a:lnTo>
                  <a:lnTo>
                    <a:pt x="10206" y="12055"/>
                  </a:lnTo>
                  <a:lnTo>
                    <a:pt x="3162" y="23967"/>
                  </a:lnTo>
                  <a:lnTo>
                    <a:pt x="0" y="37745"/>
                  </a:lnTo>
                  <a:lnTo>
                    <a:pt x="0" y="558295"/>
                  </a:lnTo>
                  <a:lnTo>
                    <a:pt x="3162" y="572073"/>
                  </a:lnTo>
                  <a:lnTo>
                    <a:pt x="10206" y="584129"/>
                  </a:lnTo>
                  <a:lnTo>
                    <a:pt x="22281" y="592596"/>
                  </a:lnTo>
                  <a:lnTo>
                    <a:pt x="37806" y="596185"/>
                  </a:lnTo>
                  <a:lnTo>
                    <a:pt x="557760" y="596185"/>
                  </a:lnTo>
                  <a:lnTo>
                    <a:pt x="571560" y="592596"/>
                  </a:lnTo>
                  <a:lnTo>
                    <a:pt x="583636" y="584129"/>
                  </a:lnTo>
                  <a:lnTo>
                    <a:pt x="592404" y="572073"/>
                  </a:lnTo>
                  <a:lnTo>
                    <a:pt x="595998" y="558295"/>
                  </a:lnTo>
                  <a:lnTo>
                    <a:pt x="595998" y="37745"/>
                  </a:lnTo>
                  <a:lnTo>
                    <a:pt x="592404" y="23967"/>
                  </a:lnTo>
                  <a:lnTo>
                    <a:pt x="583636" y="12055"/>
                  </a:lnTo>
                  <a:lnTo>
                    <a:pt x="571560" y="3157"/>
                  </a:lnTo>
                  <a:lnTo>
                    <a:pt x="55776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29284" y="4029647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0" y="37745"/>
                  </a:moveTo>
                  <a:lnTo>
                    <a:pt x="0" y="558295"/>
                  </a:lnTo>
                  <a:lnTo>
                    <a:pt x="22281" y="592596"/>
                  </a:lnTo>
                  <a:lnTo>
                    <a:pt x="37806" y="596185"/>
                  </a:lnTo>
                  <a:lnTo>
                    <a:pt x="557760" y="596185"/>
                  </a:lnTo>
                  <a:lnTo>
                    <a:pt x="571560" y="592596"/>
                  </a:lnTo>
                  <a:lnTo>
                    <a:pt x="583636" y="584129"/>
                  </a:lnTo>
                  <a:lnTo>
                    <a:pt x="592404" y="572073"/>
                  </a:lnTo>
                  <a:lnTo>
                    <a:pt x="595998" y="558295"/>
                  </a:lnTo>
                  <a:lnTo>
                    <a:pt x="595998" y="37745"/>
                  </a:lnTo>
                  <a:lnTo>
                    <a:pt x="592404" y="23967"/>
                  </a:lnTo>
                  <a:lnTo>
                    <a:pt x="583636" y="12055"/>
                  </a:lnTo>
                  <a:lnTo>
                    <a:pt x="571560" y="3157"/>
                  </a:lnTo>
                  <a:lnTo>
                    <a:pt x="557760" y="0"/>
                  </a:lnTo>
                  <a:lnTo>
                    <a:pt x="37806" y="0"/>
                  </a:lnTo>
                  <a:lnTo>
                    <a:pt x="22281" y="3157"/>
                  </a:lnTo>
                  <a:lnTo>
                    <a:pt x="10206" y="12055"/>
                  </a:lnTo>
                  <a:lnTo>
                    <a:pt x="3162" y="23967"/>
                  </a:lnTo>
                  <a:lnTo>
                    <a:pt x="0" y="37745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6012" y="3988028"/>
              <a:ext cx="680720" cy="679450"/>
            </a:xfrm>
            <a:custGeom>
              <a:avLst/>
              <a:gdLst/>
              <a:ahLst/>
              <a:cxnLst/>
              <a:rect l="l" t="t" r="r" b="b"/>
              <a:pathLst>
                <a:path w="680720" h="679450">
                  <a:moveTo>
                    <a:pt x="680669" y="0"/>
                  </a:moveTo>
                  <a:lnTo>
                    <a:pt x="200240" y="0"/>
                  </a:lnTo>
                  <a:lnTo>
                    <a:pt x="0" y="0"/>
                  </a:lnTo>
                  <a:lnTo>
                    <a:pt x="0" y="233362"/>
                  </a:lnTo>
                  <a:lnTo>
                    <a:pt x="0" y="679424"/>
                  </a:lnTo>
                  <a:lnTo>
                    <a:pt x="234886" y="679424"/>
                  </a:lnTo>
                  <a:lnTo>
                    <a:pt x="229565" y="668807"/>
                  </a:lnTo>
                  <a:lnTo>
                    <a:pt x="227838" y="656894"/>
                  </a:lnTo>
                  <a:lnTo>
                    <a:pt x="224256" y="644842"/>
                  </a:lnTo>
                  <a:lnTo>
                    <a:pt x="222961" y="631063"/>
                  </a:lnTo>
                  <a:lnTo>
                    <a:pt x="221081" y="618718"/>
                  </a:lnTo>
                  <a:lnTo>
                    <a:pt x="222961" y="606666"/>
                  </a:lnTo>
                  <a:lnTo>
                    <a:pt x="222961" y="594614"/>
                  </a:lnTo>
                  <a:lnTo>
                    <a:pt x="229565" y="575665"/>
                  </a:lnTo>
                  <a:lnTo>
                    <a:pt x="234886" y="568490"/>
                  </a:lnTo>
                  <a:lnTo>
                    <a:pt x="239915" y="563613"/>
                  </a:lnTo>
                  <a:lnTo>
                    <a:pt x="245237" y="556577"/>
                  </a:lnTo>
                  <a:lnTo>
                    <a:pt x="250558" y="551268"/>
                  </a:lnTo>
                  <a:lnTo>
                    <a:pt x="253720" y="544525"/>
                  </a:lnTo>
                  <a:lnTo>
                    <a:pt x="255447" y="535762"/>
                  </a:lnTo>
                  <a:lnTo>
                    <a:pt x="253720" y="520128"/>
                  </a:lnTo>
                  <a:lnTo>
                    <a:pt x="252285" y="515239"/>
                  </a:lnTo>
                  <a:lnTo>
                    <a:pt x="250558" y="509930"/>
                  </a:lnTo>
                  <a:lnTo>
                    <a:pt x="248691" y="502894"/>
                  </a:lnTo>
                  <a:lnTo>
                    <a:pt x="245237" y="499745"/>
                  </a:lnTo>
                  <a:lnTo>
                    <a:pt x="241642" y="494436"/>
                  </a:lnTo>
                  <a:lnTo>
                    <a:pt x="238048" y="490842"/>
                  </a:lnTo>
                  <a:lnTo>
                    <a:pt x="210451" y="437172"/>
                  </a:lnTo>
                  <a:lnTo>
                    <a:pt x="203835" y="382054"/>
                  </a:lnTo>
                  <a:lnTo>
                    <a:pt x="205562" y="355930"/>
                  </a:lnTo>
                  <a:lnTo>
                    <a:pt x="208724" y="331965"/>
                  </a:lnTo>
                  <a:lnTo>
                    <a:pt x="221081" y="302691"/>
                  </a:lnTo>
                  <a:lnTo>
                    <a:pt x="226123" y="293789"/>
                  </a:lnTo>
                  <a:lnTo>
                    <a:pt x="229565" y="287045"/>
                  </a:lnTo>
                  <a:lnTo>
                    <a:pt x="233159" y="276428"/>
                  </a:lnTo>
                  <a:lnTo>
                    <a:pt x="234886" y="264515"/>
                  </a:lnTo>
                  <a:lnTo>
                    <a:pt x="236753" y="250736"/>
                  </a:lnTo>
                  <a:lnTo>
                    <a:pt x="234886" y="233362"/>
                  </a:lnTo>
                  <a:lnTo>
                    <a:pt x="223672" y="217106"/>
                  </a:lnTo>
                  <a:lnTo>
                    <a:pt x="243370" y="208965"/>
                  </a:lnTo>
                  <a:lnTo>
                    <a:pt x="270967" y="204089"/>
                  </a:lnTo>
                  <a:lnTo>
                    <a:pt x="298564" y="202361"/>
                  </a:lnTo>
                  <a:lnTo>
                    <a:pt x="324739" y="204089"/>
                  </a:lnTo>
                  <a:lnTo>
                    <a:pt x="348881" y="208965"/>
                  </a:lnTo>
                  <a:lnTo>
                    <a:pt x="378206" y="221449"/>
                  </a:lnTo>
                  <a:lnTo>
                    <a:pt x="385254" y="224612"/>
                  </a:lnTo>
                  <a:lnTo>
                    <a:pt x="393738" y="229920"/>
                  </a:lnTo>
                  <a:lnTo>
                    <a:pt x="403936" y="233362"/>
                  </a:lnTo>
                  <a:lnTo>
                    <a:pt x="416445" y="235229"/>
                  </a:lnTo>
                  <a:lnTo>
                    <a:pt x="430250" y="235229"/>
                  </a:lnTo>
                  <a:lnTo>
                    <a:pt x="447205" y="233362"/>
                  </a:lnTo>
                  <a:lnTo>
                    <a:pt x="468058" y="217868"/>
                  </a:lnTo>
                  <a:lnTo>
                    <a:pt x="485305" y="208965"/>
                  </a:lnTo>
                  <a:lnTo>
                    <a:pt x="499110" y="204089"/>
                  </a:lnTo>
                  <a:lnTo>
                    <a:pt x="511175" y="204089"/>
                  </a:lnTo>
                  <a:lnTo>
                    <a:pt x="520090" y="205816"/>
                  </a:lnTo>
                  <a:lnTo>
                    <a:pt x="528574" y="208965"/>
                  </a:lnTo>
                  <a:lnTo>
                    <a:pt x="535622" y="214274"/>
                  </a:lnTo>
                  <a:lnTo>
                    <a:pt x="542378" y="221449"/>
                  </a:lnTo>
                  <a:lnTo>
                    <a:pt x="550862" y="226339"/>
                  </a:lnTo>
                  <a:lnTo>
                    <a:pt x="561352" y="229920"/>
                  </a:lnTo>
                  <a:lnTo>
                    <a:pt x="575144" y="233362"/>
                  </a:lnTo>
                  <a:lnTo>
                    <a:pt x="601027" y="231648"/>
                  </a:lnTo>
                  <a:lnTo>
                    <a:pt x="611238" y="229920"/>
                  </a:lnTo>
                  <a:lnTo>
                    <a:pt x="623735" y="226339"/>
                  </a:lnTo>
                  <a:lnTo>
                    <a:pt x="633945" y="223177"/>
                  </a:lnTo>
                  <a:lnTo>
                    <a:pt x="644156" y="219595"/>
                  </a:lnTo>
                  <a:lnTo>
                    <a:pt x="654786" y="216141"/>
                  </a:lnTo>
                  <a:lnTo>
                    <a:pt x="661543" y="212559"/>
                  </a:lnTo>
                  <a:lnTo>
                    <a:pt x="668591" y="208965"/>
                  </a:lnTo>
                  <a:lnTo>
                    <a:pt x="671753" y="205816"/>
                  </a:lnTo>
                  <a:lnTo>
                    <a:pt x="672617" y="204089"/>
                  </a:lnTo>
                  <a:lnTo>
                    <a:pt x="673481" y="202361"/>
                  </a:lnTo>
                  <a:lnTo>
                    <a:pt x="670026" y="200507"/>
                  </a:lnTo>
                  <a:lnTo>
                    <a:pt x="680669" y="200507"/>
                  </a:lnTo>
                  <a:lnTo>
                    <a:pt x="6806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29284" y="5407316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57760" y="0"/>
                  </a:moveTo>
                  <a:lnTo>
                    <a:pt x="37806" y="0"/>
                  </a:lnTo>
                  <a:lnTo>
                    <a:pt x="22281" y="3171"/>
                  </a:lnTo>
                  <a:lnTo>
                    <a:pt x="10206" y="11998"/>
                  </a:lnTo>
                  <a:lnTo>
                    <a:pt x="3162" y="24011"/>
                  </a:lnTo>
                  <a:lnTo>
                    <a:pt x="0" y="37789"/>
                  </a:lnTo>
                  <a:lnTo>
                    <a:pt x="0" y="557979"/>
                  </a:lnTo>
                  <a:lnTo>
                    <a:pt x="3162" y="572102"/>
                  </a:lnTo>
                  <a:lnTo>
                    <a:pt x="10206" y="585880"/>
                  </a:lnTo>
                  <a:lnTo>
                    <a:pt x="22281" y="592582"/>
                  </a:lnTo>
                  <a:lnTo>
                    <a:pt x="37806" y="596113"/>
                  </a:lnTo>
                  <a:lnTo>
                    <a:pt x="557760" y="596113"/>
                  </a:lnTo>
                  <a:lnTo>
                    <a:pt x="571560" y="592582"/>
                  </a:lnTo>
                  <a:lnTo>
                    <a:pt x="583636" y="585880"/>
                  </a:lnTo>
                  <a:lnTo>
                    <a:pt x="592404" y="572102"/>
                  </a:lnTo>
                  <a:lnTo>
                    <a:pt x="595998" y="557979"/>
                  </a:lnTo>
                  <a:lnTo>
                    <a:pt x="595998" y="37789"/>
                  </a:lnTo>
                  <a:lnTo>
                    <a:pt x="592404" y="24011"/>
                  </a:lnTo>
                  <a:lnTo>
                    <a:pt x="583636" y="11998"/>
                  </a:lnTo>
                  <a:lnTo>
                    <a:pt x="571560" y="3171"/>
                  </a:lnTo>
                  <a:lnTo>
                    <a:pt x="55776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29284" y="5407316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37806" y="596113"/>
                  </a:moveTo>
                  <a:lnTo>
                    <a:pt x="557760" y="596113"/>
                  </a:lnTo>
                  <a:lnTo>
                    <a:pt x="571560" y="592582"/>
                  </a:lnTo>
                  <a:lnTo>
                    <a:pt x="583636" y="585880"/>
                  </a:lnTo>
                  <a:lnTo>
                    <a:pt x="592404" y="572102"/>
                  </a:lnTo>
                  <a:lnTo>
                    <a:pt x="595998" y="557979"/>
                  </a:lnTo>
                  <a:lnTo>
                    <a:pt x="595998" y="37789"/>
                  </a:lnTo>
                  <a:lnTo>
                    <a:pt x="592404" y="24011"/>
                  </a:lnTo>
                  <a:lnTo>
                    <a:pt x="583636" y="11998"/>
                  </a:lnTo>
                  <a:lnTo>
                    <a:pt x="571560" y="3171"/>
                  </a:lnTo>
                  <a:lnTo>
                    <a:pt x="557760" y="0"/>
                  </a:lnTo>
                  <a:lnTo>
                    <a:pt x="37806" y="0"/>
                  </a:lnTo>
                  <a:lnTo>
                    <a:pt x="22281" y="3171"/>
                  </a:lnTo>
                  <a:lnTo>
                    <a:pt x="10206" y="11998"/>
                  </a:lnTo>
                  <a:lnTo>
                    <a:pt x="3162" y="24011"/>
                  </a:lnTo>
                  <a:lnTo>
                    <a:pt x="0" y="37789"/>
                  </a:lnTo>
                  <a:lnTo>
                    <a:pt x="0" y="557979"/>
                  </a:lnTo>
                  <a:lnTo>
                    <a:pt x="3162" y="572102"/>
                  </a:lnTo>
                  <a:lnTo>
                    <a:pt x="10206" y="585880"/>
                  </a:lnTo>
                  <a:lnTo>
                    <a:pt x="22281" y="592582"/>
                  </a:lnTo>
                  <a:lnTo>
                    <a:pt x="37806" y="596113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6012" y="5365648"/>
              <a:ext cx="680720" cy="680085"/>
            </a:xfrm>
            <a:custGeom>
              <a:avLst/>
              <a:gdLst/>
              <a:ahLst/>
              <a:cxnLst/>
              <a:rect l="l" t="t" r="r" b="b"/>
              <a:pathLst>
                <a:path w="680720" h="680085">
                  <a:moveTo>
                    <a:pt x="680669" y="446024"/>
                  </a:moveTo>
                  <a:lnTo>
                    <a:pt x="670026" y="449554"/>
                  </a:lnTo>
                  <a:lnTo>
                    <a:pt x="657948" y="452729"/>
                  </a:lnTo>
                  <a:lnTo>
                    <a:pt x="646023" y="456260"/>
                  </a:lnTo>
                  <a:lnTo>
                    <a:pt x="632218" y="458025"/>
                  </a:lnTo>
                  <a:lnTo>
                    <a:pt x="595706" y="458025"/>
                  </a:lnTo>
                  <a:lnTo>
                    <a:pt x="577024" y="451319"/>
                  </a:lnTo>
                  <a:lnTo>
                    <a:pt x="569836" y="446024"/>
                  </a:lnTo>
                  <a:lnTo>
                    <a:pt x="564946" y="440728"/>
                  </a:lnTo>
                  <a:lnTo>
                    <a:pt x="557898" y="435432"/>
                  </a:lnTo>
                  <a:lnTo>
                    <a:pt x="552577" y="430491"/>
                  </a:lnTo>
                  <a:lnTo>
                    <a:pt x="545820" y="426961"/>
                  </a:lnTo>
                  <a:lnTo>
                    <a:pt x="537057" y="425196"/>
                  </a:lnTo>
                  <a:lnTo>
                    <a:pt x="521385" y="426961"/>
                  </a:lnTo>
                  <a:lnTo>
                    <a:pt x="516496" y="428726"/>
                  </a:lnTo>
                  <a:lnTo>
                    <a:pt x="509460" y="430491"/>
                  </a:lnTo>
                  <a:lnTo>
                    <a:pt x="504418" y="432257"/>
                  </a:lnTo>
                  <a:lnTo>
                    <a:pt x="499110" y="435432"/>
                  </a:lnTo>
                  <a:lnTo>
                    <a:pt x="495655" y="438962"/>
                  </a:lnTo>
                  <a:lnTo>
                    <a:pt x="492061" y="442493"/>
                  </a:lnTo>
                  <a:lnTo>
                    <a:pt x="436854" y="470039"/>
                  </a:lnTo>
                  <a:lnTo>
                    <a:pt x="383527" y="477100"/>
                  </a:lnTo>
                  <a:lnTo>
                    <a:pt x="355930" y="475335"/>
                  </a:lnTo>
                  <a:lnTo>
                    <a:pt x="331495" y="470039"/>
                  </a:lnTo>
                  <a:lnTo>
                    <a:pt x="303885" y="458025"/>
                  </a:lnTo>
                  <a:lnTo>
                    <a:pt x="295402" y="454494"/>
                  </a:lnTo>
                  <a:lnTo>
                    <a:pt x="286639" y="449554"/>
                  </a:lnTo>
                  <a:lnTo>
                    <a:pt x="278015" y="447789"/>
                  </a:lnTo>
                  <a:lnTo>
                    <a:pt x="266077" y="444258"/>
                  </a:lnTo>
                  <a:lnTo>
                    <a:pt x="252285" y="444258"/>
                  </a:lnTo>
                  <a:lnTo>
                    <a:pt x="234886" y="446024"/>
                  </a:lnTo>
                  <a:lnTo>
                    <a:pt x="218592" y="457250"/>
                  </a:lnTo>
                  <a:lnTo>
                    <a:pt x="210451" y="437197"/>
                  </a:lnTo>
                  <a:lnTo>
                    <a:pt x="205562" y="409651"/>
                  </a:lnTo>
                  <a:lnTo>
                    <a:pt x="203835" y="382104"/>
                  </a:lnTo>
                  <a:lnTo>
                    <a:pt x="205562" y="355968"/>
                  </a:lnTo>
                  <a:lnTo>
                    <a:pt x="208724" y="331965"/>
                  </a:lnTo>
                  <a:lnTo>
                    <a:pt x="221081" y="302653"/>
                  </a:lnTo>
                  <a:lnTo>
                    <a:pt x="226123" y="293827"/>
                  </a:lnTo>
                  <a:lnTo>
                    <a:pt x="229565" y="287108"/>
                  </a:lnTo>
                  <a:lnTo>
                    <a:pt x="233159" y="276517"/>
                  </a:lnTo>
                  <a:lnTo>
                    <a:pt x="234886" y="264502"/>
                  </a:lnTo>
                  <a:lnTo>
                    <a:pt x="236753" y="250736"/>
                  </a:lnTo>
                  <a:lnTo>
                    <a:pt x="234886" y="233438"/>
                  </a:lnTo>
                  <a:lnTo>
                    <a:pt x="219367" y="210832"/>
                  </a:lnTo>
                  <a:lnTo>
                    <a:pt x="210451" y="193522"/>
                  </a:lnTo>
                  <a:lnTo>
                    <a:pt x="205562" y="179755"/>
                  </a:lnTo>
                  <a:lnTo>
                    <a:pt x="203835" y="169506"/>
                  </a:lnTo>
                  <a:lnTo>
                    <a:pt x="205562" y="160680"/>
                  </a:lnTo>
                  <a:lnTo>
                    <a:pt x="210451" y="152196"/>
                  </a:lnTo>
                  <a:lnTo>
                    <a:pt x="215773" y="145135"/>
                  </a:lnTo>
                  <a:lnTo>
                    <a:pt x="221081" y="136664"/>
                  </a:lnTo>
                  <a:lnTo>
                    <a:pt x="226123" y="129603"/>
                  </a:lnTo>
                  <a:lnTo>
                    <a:pt x="231432" y="119367"/>
                  </a:lnTo>
                  <a:lnTo>
                    <a:pt x="234886" y="105587"/>
                  </a:lnTo>
                  <a:lnTo>
                    <a:pt x="233159" y="79463"/>
                  </a:lnTo>
                  <a:lnTo>
                    <a:pt x="231432" y="69215"/>
                  </a:lnTo>
                  <a:lnTo>
                    <a:pt x="227838" y="57200"/>
                  </a:lnTo>
                  <a:lnTo>
                    <a:pt x="224256" y="46609"/>
                  </a:lnTo>
                  <a:lnTo>
                    <a:pt x="221081" y="36372"/>
                  </a:lnTo>
                  <a:lnTo>
                    <a:pt x="217639" y="25768"/>
                  </a:lnTo>
                  <a:lnTo>
                    <a:pt x="212318" y="17310"/>
                  </a:lnTo>
                  <a:lnTo>
                    <a:pt x="208724" y="12014"/>
                  </a:lnTo>
                  <a:lnTo>
                    <a:pt x="203835" y="7061"/>
                  </a:lnTo>
                  <a:lnTo>
                    <a:pt x="201968" y="8826"/>
                  </a:lnTo>
                  <a:lnTo>
                    <a:pt x="201968" y="25768"/>
                  </a:lnTo>
                  <a:lnTo>
                    <a:pt x="200240" y="24371"/>
                  </a:lnTo>
                  <a:lnTo>
                    <a:pt x="200240" y="17310"/>
                  </a:lnTo>
                  <a:lnTo>
                    <a:pt x="201968" y="8826"/>
                  </a:lnTo>
                  <a:lnTo>
                    <a:pt x="200240" y="0"/>
                  </a:lnTo>
                  <a:lnTo>
                    <a:pt x="0" y="0"/>
                  </a:lnTo>
                  <a:lnTo>
                    <a:pt x="0" y="478866"/>
                  </a:lnTo>
                  <a:lnTo>
                    <a:pt x="0" y="679462"/>
                  </a:lnTo>
                  <a:lnTo>
                    <a:pt x="234886" y="679462"/>
                  </a:lnTo>
                  <a:lnTo>
                    <a:pt x="680669" y="679462"/>
                  </a:lnTo>
                  <a:lnTo>
                    <a:pt x="680669" y="480631"/>
                  </a:lnTo>
                  <a:lnTo>
                    <a:pt x="680669" y="477100"/>
                  </a:lnTo>
                  <a:lnTo>
                    <a:pt x="680669" y="458025"/>
                  </a:lnTo>
                  <a:lnTo>
                    <a:pt x="680669" y="446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3497" y="4034670"/>
              <a:ext cx="594360" cy="591185"/>
            </a:xfrm>
            <a:custGeom>
              <a:avLst/>
              <a:gdLst/>
              <a:ahLst/>
              <a:cxnLst/>
              <a:rect l="l" t="t" r="r" b="b"/>
              <a:pathLst>
                <a:path w="594359" h="591185">
                  <a:moveTo>
                    <a:pt x="557904" y="0"/>
                  </a:moveTo>
                  <a:lnTo>
                    <a:pt x="37950" y="0"/>
                  </a:lnTo>
                  <a:lnTo>
                    <a:pt x="22281" y="3444"/>
                  </a:lnTo>
                  <a:lnTo>
                    <a:pt x="10350" y="12342"/>
                  </a:lnTo>
                  <a:lnTo>
                    <a:pt x="1868" y="24254"/>
                  </a:lnTo>
                  <a:lnTo>
                    <a:pt x="0" y="38032"/>
                  </a:lnTo>
                  <a:lnTo>
                    <a:pt x="0" y="553272"/>
                  </a:lnTo>
                  <a:lnTo>
                    <a:pt x="1868" y="567050"/>
                  </a:lnTo>
                  <a:lnTo>
                    <a:pt x="10350" y="579106"/>
                  </a:lnTo>
                  <a:lnTo>
                    <a:pt x="22281" y="587573"/>
                  </a:lnTo>
                  <a:lnTo>
                    <a:pt x="37950" y="591161"/>
                  </a:lnTo>
                  <a:lnTo>
                    <a:pt x="557904" y="591161"/>
                  </a:lnTo>
                  <a:lnTo>
                    <a:pt x="571704" y="587573"/>
                  </a:lnTo>
                  <a:lnTo>
                    <a:pt x="583636" y="579106"/>
                  </a:lnTo>
                  <a:lnTo>
                    <a:pt x="592548" y="567050"/>
                  </a:lnTo>
                  <a:lnTo>
                    <a:pt x="594273" y="553272"/>
                  </a:lnTo>
                  <a:lnTo>
                    <a:pt x="594273" y="38032"/>
                  </a:lnTo>
                  <a:lnTo>
                    <a:pt x="592548" y="24254"/>
                  </a:lnTo>
                  <a:lnTo>
                    <a:pt x="583636" y="12342"/>
                  </a:lnTo>
                  <a:lnTo>
                    <a:pt x="571704" y="3444"/>
                  </a:lnTo>
                  <a:lnTo>
                    <a:pt x="55790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33497" y="4034670"/>
              <a:ext cx="594360" cy="591185"/>
            </a:xfrm>
            <a:custGeom>
              <a:avLst/>
              <a:gdLst/>
              <a:ahLst/>
              <a:cxnLst/>
              <a:rect l="l" t="t" r="r" b="b"/>
              <a:pathLst>
                <a:path w="594359" h="591185">
                  <a:moveTo>
                    <a:pt x="594273" y="38032"/>
                  </a:moveTo>
                  <a:lnTo>
                    <a:pt x="594273" y="553272"/>
                  </a:lnTo>
                  <a:lnTo>
                    <a:pt x="571704" y="587573"/>
                  </a:lnTo>
                  <a:lnTo>
                    <a:pt x="557904" y="591161"/>
                  </a:lnTo>
                  <a:lnTo>
                    <a:pt x="37950" y="591161"/>
                  </a:lnTo>
                  <a:lnTo>
                    <a:pt x="1868" y="567050"/>
                  </a:lnTo>
                  <a:lnTo>
                    <a:pt x="0" y="38032"/>
                  </a:lnTo>
                  <a:lnTo>
                    <a:pt x="1868" y="24254"/>
                  </a:lnTo>
                  <a:lnTo>
                    <a:pt x="10350" y="12342"/>
                  </a:lnTo>
                  <a:lnTo>
                    <a:pt x="22281" y="3444"/>
                  </a:lnTo>
                  <a:lnTo>
                    <a:pt x="37950" y="0"/>
                  </a:lnTo>
                  <a:lnTo>
                    <a:pt x="557904" y="0"/>
                  </a:lnTo>
                  <a:lnTo>
                    <a:pt x="571704" y="3444"/>
                  </a:lnTo>
                  <a:lnTo>
                    <a:pt x="583636" y="12342"/>
                  </a:lnTo>
                  <a:lnTo>
                    <a:pt x="592548" y="24254"/>
                  </a:lnTo>
                  <a:lnTo>
                    <a:pt x="594273" y="38032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90371" y="3988025"/>
              <a:ext cx="680720" cy="254635"/>
            </a:xfrm>
            <a:custGeom>
              <a:avLst/>
              <a:gdLst/>
              <a:ahLst/>
              <a:cxnLst/>
              <a:rect l="l" t="t" r="r" b="b"/>
              <a:pathLst>
                <a:path w="680720" h="254635">
                  <a:moveTo>
                    <a:pt x="680525" y="202364"/>
                  </a:moveTo>
                  <a:lnTo>
                    <a:pt x="381663" y="202364"/>
                  </a:lnTo>
                  <a:lnTo>
                    <a:pt x="409263" y="204086"/>
                  </a:lnTo>
                  <a:lnTo>
                    <a:pt x="436864" y="208966"/>
                  </a:lnTo>
                  <a:lnTo>
                    <a:pt x="464465" y="219586"/>
                  </a:lnTo>
                  <a:lnTo>
                    <a:pt x="488902" y="233364"/>
                  </a:lnTo>
                  <a:lnTo>
                    <a:pt x="492065" y="236952"/>
                  </a:lnTo>
                  <a:lnTo>
                    <a:pt x="495515" y="240110"/>
                  </a:lnTo>
                  <a:lnTo>
                    <a:pt x="499109" y="243698"/>
                  </a:lnTo>
                  <a:lnTo>
                    <a:pt x="504428" y="247142"/>
                  </a:lnTo>
                  <a:lnTo>
                    <a:pt x="509315" y="250730"/>
                  </a:lnTo>
                  <a:lnTo>
                    <a:pt x="514634" y="252452"/>
                  </a:lnTo>
                  <a:lnTo>
                    <a:pt x="521822" y="254175"/>
                  </a:lnTo>
                  <a:lnTo>
                    <a:pt x="536916" y="254175"/>
                  </a:lnTo>
                  <a:lnTo>
                    <a:pt x="544104" y="252452"/>
                  </a:lnTo>
                  <a:lnTo>
                    <a:pt x="551147" y="249008"/>
                  </a:lnTo>
                  <a:lnTo>
                    <a:pt x="557904" y="243698"/>
                  </a:lnTo>
                  <a:lnTo>
                    <a:pt x="563079" y="238674"/>
                  </a:lnTo>
                  <a:lnTo>
                    <a:pt x="569835" y="233364"/>
                  </a:lnTo>
                  <a:lnTo>
                    <a:pt x="576879" y="228054"/>
                  </a:lnTo>
                  <a:lnTo>
                    <a:pt x="594273" y="223174"/>
                  </a:lnTo>
                  <a:lnTo>
                    <a:pt x="606348" y="221452"/>
                  </a:lnTo>
                  <a:lnTo>
                    <a:pt x="680525" y="221452"/>
                  </a:lnTo>
                  <a:lnTo>
                    <a:pt x="680525" y="202364"/>
                  </a:lnTo>
                  <a:close/>
                </a:path>
                <a:path w="680720" h="254635">
                  <a:moveTo>
                    <a:pt x="355931" y="204086"/>
                  </a:moveTo>
                  <a:lnTo>
                    <a:pt x="181128" y="204086"/>
                  </a:lnTo>
                  <a:lnTo>
                    <a:pt x="194928" y="208966"/>
                  </a:lnTo>
                  <a:lnTo>
                    <a:pt x="212179" y="217864"/>
                  </a:lnTo>
                  <a:lnTo>
                    <a:pt x="234891" y="233364"/>
                  </a:lnTo>
                  <a:lnTo>
                    <a:pt x="252286" y="235230"/>
                  </a:lnTo>
                  <a:lnTo>
                    <a:pt x="266086" y="235230"/>
                  </a:lnTo>
                  <a:lnTo>
                    <a:pt x="278017" y="233364"/>
                  </a:lnTo>
                  <a:lnTo>
                    <a:pt x="286499" y="229920"/>
                  </a:lnTo>
                  <a:lnTo>
                    <a:pt x="295411" y="224609"/>
                  </a:lnTo>
                  <a:lnTo>
                    <a:pt x="303893" y="221452"/>
                  </a:lnTo>
                  <a:lnTo>
                    <a:pt x="331493" y="208966"/>
                  </a:lnTo>
                  <a:lnTo>
                    <a:pt x="355931" y="204086"/>
                  </a:lnTo>
                  <a:close/>
                </a:path>
                <a:path w="680720" h="254635">
                  <a:moveTo>
                    <a:pt x="680525" y="0"/>
                  </a:moveTo>
                  <a:lnTo>
                    <a:pt x="0" y="0"/>
                  </a:lnTo>
                  <a:lnTo>
                    <a:pt x="0" y="200498"/>
                  </a:lnTo>
                  <a:lnTo>
                    <a:pt x="10206" y="200498"/>
                  </a:lnTo>
                  <a:lnTo>
                    <a:pt x="8481" y="202364"/>
                  </a:lnTo>
                  <a:lnTo>
                    <a:pt x="46288" y="223174"/>
                  </a:lnTo>
                  <a:lnTo>
                    <a:pt x="58794" y="226332"/>
                  </a:lnTo>
                  <a:lnTo>
                    <a:pt x="69001" y="229920"/>
                  </a:lnTo>
                  <a:lnTo>
                    <a:pt x="81076" y="231642"/>
                  </a:lnTo>
                  <a:lnTo>
                    <a:pt x="106808" y="233364"/>
                  </a:lnTo>
                  <a:lnTo>
                    <a:pt x="119171" y="229920"/>
                  </a:lnTo>
                  <a:lnTo>
                    <a:pt x="129521" y="226332"/>
                  </a:lnTo>
                  <a:lnTo>
                    <a:pt x="138002" y="221452"/>
                  </a:lnTo>
                  <a:lnTo>
                    <a:pt x="145046" y="214276"/>
                  </a:lnTo>
                  <a:lnTo>
                    <a:pt x="153527" y="208966"/>
                  </a:lnTo>
                  <a:lnTo>
                    <a:pt x="160571" y="205808"/>
                  </a:lnTo>
                  <a:lnTo>
                    <a:pt x="169053" y="204086"/>
                  </a:lnTo>
                  <a:lnTo>
                    <a:pt x="355931" y="204086"/>
                  </a:lnTo>
                  <a:lnTo>
                    <a:pt x="381663" y="202364"/>
                  </a:lnTo>
                  <a:lnTo>
                    <a:pt x="680525" y="202364"/>
                  </a:lnTo>
                  <a:lnTo>
                    <a:pt x="680525" y="0"/>
                  </a:lnTo>
                  <a:close/>
                </a:path>
                <a:path w="680720" h="254635">
                  <a:moveTo>
                    <a:pt x="680525" y="221452"/>
                  </a:moveTo>
                  <a:lnTo>
                    <a:pt x="632080" y="221452"/>
                  </a:lnTo>
                  <a:lnTo>
                    <a:pt x="645880" y="223174"/>
                  </a:lnTo>
                  <a:lnTo>
                    <a:pt x="657956" y="226332"/>
                  </a:lnTo>
                  <a:lnTo>
                    <a:pt x="670318" y="229920"/>
                  </a:lnTo>
                  <a:lnTo>
                    <a:pt x="680525" y="233364"/>
                  </a:lnTo>
                  <a:lnTo>
                    <a:pt x="680525" y="2214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33497" y="5407316"/>
              <a:ext cx="594360" cy="591185"/>
            </a:xfrm>
            <a:custGeom>
              <a:avLst/>
              <a:gdLst/>
              <a:ahLst/>
              <a:cxnLst/>
              <a:rect l="l" t="t" r="r" b="b"/>
              <a:pathLst>
                <a:path w="594359" h="591185">
                  <a:moveTo>
                    <a:pt x="557904" y="0"/>
                  </a:moveTo>
                  <a:lnTo>
                    <a:pt x="37950" y="0"/>
                  </a:lnTo>
                  <a:lnTo>
                    <a:pt x="22281" y="3171"/>
                  </a:lnTo>
                  <a:lnTo>
                    <a:pt x="10350" y="11998"/>
                  </a:lnTo>
                  <a:lnTo>
                    <a:pt x="1868" y="24011"/>
                  </a:lnTo>
                  <a:lnTo>
                    <a:pt x="0" y="37789"/>
                  </a:lnTo>
                  <a:lnTo>
                    <a:pt x="0" y="553028"/>
                  </a:lnTo>
                  <a:lnTo>
                    <a:pt x="1868" y="566806"/>
                  </a:lnTo>
                  <a:lnTo>
                    <a:pt x="10350" y="578804"/>
                  </a:lnTo>
                  <a:lnTo>
                    <a:pt x="22281" y="587645"/>
                  </a:lnTo>
                  <a:lnTo>
                    <a:pt x="37950" y="590817"/>
                  </a:lnTo>
                  <a:lnTo>
                    <a:pt x="557904" y="590817"/>
                  </a:lnTo>
                  <a:lnTo>
                    <a:pt x="571704" y="587645"/>
                  </a:lnTo>
                  <a:lnTo>
                    <a:pt x="583636" y="578804"/>
                  </a:lnTo>
                  <a:lnTo>
                    <a:pt x="592548" y="566806"/>
                  </a:lnTo>
                  <a:lnTo>
                    <a:pt x="594273" y="553028"/>
                  </a:lnTo>
                  <a:lnTo>
                    <a:pt x="594273" y="37789"/>
                  </a:lnTo>
                  <a:lnTo>
                    <a:pt x="592548" y="24011"/>
                  </a:lnTo>
                  <a:lnTo>
                    <a:pt x="583636" y="11998"/>
                  </a:lnTo>
                  <a:lnTo>
                    <a:pt x="571704" y="3171"/>
                  </a:lnTo>
                  <a:lnTo>
                    <a:pt x="55790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33497" y="5407316"/>
              <a:ext cx="594360" cy="591185"/>
            </a:xfrm>
            <a:custGeom>
              <a:avLst/>
              <a:gdLst/>
              <a:ahLst/>
              <a:cxnLst/>
              <a:rect l="l" t="t" r="r" b="b"/>
              <a:pathLst>
                <a:path w="594359" h="591185">
                  <a:moveTo>
                    <a:pt x="0" y="553028"/>
                  </a:moveTo>
                  <a:lnTo>
                    <a:pt x="0" y="37789"/>
                  </a:lnTo>
                  <a:lnTo>
                    <a:pt x="22281" y="3171"/>
                  </a:lnTo>
                  <a:lnTo>
                    <a:pt x="37950" y="0"/>
                  </a:lnTo>
                  <a:lnTo>
                    <a:pt x="557904" y="0"/>
                  </a:lnTo>
                  <a:lnTo>
                    <a:pt x="592548" y="24011"/>
                  </a:lnTo>
                  <a:lnTo>
                    <a:pt x="594273" y="553028"/>
                  </a:lnTo>
                  <a:lnTo>
                    <a:pt x="592548" y="566806"/>
                  </a:lnTo>
                  <a:lnTo>
                    <a:pt x="583636" y="578804"/>
                  </a:lnTo>
                  <a:lnTo>
                    <a:pt x="571704" y="587645"/>
                  </a:lnTo>
                  <a:lnTo>
                    <a:pt x="557904" y="590817"/>
                  </a:lnTo>
                  <a:lnTo>
                    <a:pt x="37950" y="590817"/>
                  </a:lnTo>
                  <a:lnTo>
                    <a:pt x="22281" y="587645"/>
                  </a:lnTo>
                  <a:lnTo>
                    <a:pt x="10350" y="578804"/>
                  </a:lnTo>
                  <a:lnTo>
                    <a:pt x="1868" y="566806"/>
                  </a:lnTo>
                  <a:lnTo>
                    <a:pt x="0" y="553028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90371" y="5790832"/>
              <a:ext cx="680720" cy="254635"/>
            </a:xfrm>
            <a:custGeom>
              <a:avLst/>
              <a:gdLst/>
              <a:ahLst/>
              <a:cxnLst/>
              <a:rect l="l" t="t" r="r" b="b"/>
              <a:pathLst>
                <a:path w="680720" h="254635">
                  <a:moveTo>
                    <a:pt x="0" y="20839"/>
                  </a:moveTo>
                  <a:lnTo>
                    <a:pt x="0" y="254275"/>
                  </a:lnTo>
                  <a:lnTo>
                    <a:pt x="680525" y="254275"/>
                  </a:lnTo>
                  <a:lnTo>
                    <a:pt x="680525" y="55442"/>
                  </a:lnTo>
                  <a:lnTo>
                    <a:pt x="659681" y="55442"/>
                  </a:lnTo>
                  <a:lnTo>
                    <a:pt x="657956" y="53676"/>
                  </a:lnTo>
                  <a:lnTo>
                    <a:pt x="670318" y="53676"/>
                  </a:lnTo>
                  <a:lnTo>
                    <a:pt x="673481" y="51911"/>
                  </a:lnTo>
                  <a:lnTo>
                    <a:pt x="298574" y="51911"/>
                  </a:lnTo>
                  <a:lnTo>
                    <a:pt x="270973" y="50146"/>
                  </a:lnTo>
                  <a:lnTo>
                    <a:pt x="243373" y="44850"/>
                  </a:lnTo>
                  <a:lnTo>
                    <a:pt x="217497" y="34617"/>
                  </a:lnTo>
                  <a:lnTo>
                    <a:pt x="214174" y="32837"/>
                  </a:lnTo>
                  <a:lnTo>
                    <a:pt x="48157" y="32837"/>
                  </a:lnTo>
                  <a:lnTo>
                    <a:pt x="36081" y="31072"/>
                  </a:lnTo>
                  <a:lnTo>
                    <a:pt x="10206" y="24369"/>
                  </a:lnTo>
                  <a:lnTo>
                    <a:pt x="0" y="20839"/>
                  </a:lnTo>
                  <a:close/>
                </a:path>
                <a:path w="680720" h="254635">
                  <a:moveTo>
                    <a:pt x="680525" y="53676"/>
                  </a:moveTo>
                  <a:lnTo>
                    <a:pt x="670318" y="53676"/>
                  </a:lnTo>
                  <a:lnTo>
                    <a:pt x="663275" y="55442"/>
                  </a:lnTo>
                  <a:lnTo>
                    <a:pt x="680525" y="55442"/>
                  </a:lnTo>
                  <a:lnTo>
                    <a:pt x="680525" y="53676"/>
                  </a:lnTo>
                  <a:close/>
                </a:path>
                <a:path w="680720" h="254635">
                  <a:moveTo>
                    <a:pt x="430108" y="19073"/>
                  </a:moveTo>
                  <a:lnTo>
                    <a:pt x="414582" y="19073"/>
                  </a:lnTo>
                  <a:lnTo>
                    <a:pt x="403945" y="22604"/>
                  </a:lnTo>
                  <a:lnTo>
                    <a:pt x="393738" y="24369"/>
                  </a:lnTo>
                  <a:lnTo>
                    <a:pt x="348744" y="44850"/>
                  </a:lnTo>
                  <a:lnTo>
                    <a:pt x="298574" y="51911"/>
                  </a:lnTo>
                  <a:lnTo>
                    <a:pt x="511184" y="51911"/>
                  </a:lnTo>
                  <a:lnTo>
                    <a:pt x="499109" y="50146"/>
                  </a:lnTo>
                  <a:lnTo>
                    <a:pt x="485309" y="44850"/>
                  </a:lnTo>
                  <a:lnTo>
                    <a:pt x="468058" y="36382"/>
                  </a:lnTo>
                  <a:lnTo>
                    <a:pt x="447070" y="20839"/>
                  </a:lnTo>
                  <a:lnTo>
                    <a:pt x="430108" y="19073"/>
                  </a:lnTo>
                  <a:close/>
                </a:path>
                <a:path w="680720" h="254635">
                  <a:moveTo>
                    <a:pt x="575154" y="20839"/>
                  </a:moveTo>
                  <a:lnTo>
                    <a:pt x="561354" y="24369"/>
                  </a:lnTo>
                  <a:lnTo>
                    <a:pt x="551147" y="27541"/>
                  </a:lnTo>
                  <a:lnTo>
                    <a:pt x="535622" y="39913"/>
                  </a:lnTo>
                  <a:lnTo>
                    <a:pt x="528434" y="44850"/>
                  </a:lnTo>
                  <a:lnTo>
                    <a:pt x="519953" y="48380"/>
                  </a:lnTo>
                  <a:lnTo>
                    <a:pt x="511184" y="51911"/>
                  </a:lnTo>
                  <a:lnTo>
                    <a:pt x="673481" y="51911"/>
                  </a:lnTo>
                  <a:lnTo>
                    <a:pt x="671756" y="48380"/>
                  </a:lnTo>
                  <a:lnTo>
                    <a:pt x="668593" y="46615"/>
                  </a:lnTo>
                  <a:lnTo>
                    <a:pt x="661406" y="43084"/>
                  </a:lnTo>
                  <a:lnTo>
                    <a:pt x="654793" y="38147"/>
                  </a:lnTo>
                  <a:lnTo>
                    <a:pt x="644155" y="34617"/>
                  </a:lnTo>
                  <a:lnTo>
                    <a:pt x="623599" y="27541"/>
                  </a:lnTo>
                  <a:lnTo>
                    <a:pt x="611236" y="24369"/>
                  </a:lnTo>
                  <a:lnTo>
                    <a:pt x="601030" y="22604"/>
                  </a:lnTo>
                  <a:lnTo>
                    <a:pt x="575154" y="20839"/>
                  </a:lnTo>
                  <a:close/>
                </a:path>
                <a:path w="680720" h="254635">
                  <a:moveTo>
                    <a:pt x="145046" y="0"/>
                  </a:moveTo>
                  <a:lnTo>
                    <a:pt x="136133" y="1765"/>
                  </a:lnTo>
                  <a:lnTo>
                    <a:pt x="129521" y="5295"/>
                  </a:lnTo>
                  <a:lnTo>
                    <a:pt x="122333" y="10247"/>
                  </a:lnTo>
                  <a:lnTo>
                    <a:pt x="117445" y="15543"/>
                  </a:lnTo>
                  <a:lnTo>
                    <a:pt x="110402" y="20839"/>
                  </a:lnTo>
                  <a:lnTo>
                    <a:pt x="103645" y="26135"/>
                  </a:lnTo>
                  <a:lnTo>
                    <a:pt x="86395" y="32837"/>
                  </a:lnTo>
                  <a:lnTo>
                    <a:pt x="214174" y="32837"/>
                  </a:lnTo>
                  <a:lnTo>
                    <a:pt x="191766" y="20839"/>
                  </a:lnTo>
                  <a:lnTo>
                    <a:pt x="189897" y="17308"/>
                  </a:lnTo>
                  <a:lnTo>
                    <a:pt x="186447" y="13777"/>
                  </a:lnTo>
                  <a:lnTo>
                    <a:pt x="181128" y="10247"/>
                  </a:lnTo>
                  <a:lnTo>
                    <a:pt x="176240" y="7061"/>
                  </a:lnTo>
                  <a:lnTo>
                    <a:pt x="165603" y="3530"/>
                  </a:lnTo>
                  <a:lnTo>
                    <a:pt x="160571" y="1765"/>
                  </a:lnTo>
                  <a:lnTo>
                    <a:pt x="145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41372" y="4710509"/>
              <a:ext cx="589280" cy="596900"/>
            </a:xfrm>
            <a:custGeom>
              <a:avLst/>
              <a:gdLst/>
              <a:ahLst/>
              <a:cxnLst/>
              <a:rect l="l" t="t" r="r" b="b"/>
              <a:pathLst>
                <a:path w="589279" h="596900">
                  <a:moveTo>
                    <a:pt x="551147" y="0"/>
                  </a:moveTo>
                  <a:lnTo>
                    <a:pt x="36369" y="0"/>
                  </a:lnTo>
                  <a:lnTo>
                    <a:pt x="22712" y="3588"/>
                  </a:lnTo>
                  <a:lnTo>
                    <a:pt x="10637" y="10333"/>
                  </a:lnTo>
                  <a:lnTo>
                    <a:pt x="1725" y="24398"/>
                  </a:lnTo>
                  <a:lnTo>
                    <a:pt x="0" y="38176"/>
                  </a:lnTo>
                  <a:lnTo>
                    <a:pt x="0" y="558367"/>
                  </a:lnTo>
                  <a:lnTo>
                    <a:pt x="1725" y="572145"/>
                  </a:lnTo>
                  <a:lnTo>
                    <a:pt x="10637" y="584143"/>
                  </a:lnTo>
                  <a:lnTo>
                    <a:pt x="22712" y="592970"/>
                  </a:lnTo>
                  <a:lnTo>
                    <a:pt x="36369" y="596500"/>
                  </a:lnTo>
                  <a:lnTo>
                    <a:pt x="551147" y="596500"/>
                  </a:lnTo>
                  <a:lnTo>
                    <a:pt x="566673" y="592970"/>
                  </a:lnTo>
                  <a:lnTo>
                    <a:pt x="579035" y="584143"/>
                  </a:lnTo>
                  <a:lnTo>
                    <a:pt x="585792" y="572145"/>
                  </a:lnTo>
                  <a:lnTo>
                    <a:pt x="589242" y="558367"/>
                  </a:lnTo>
                  <a:lnTo>
                    <a:pt x="589242" y="38176"/>
                  </a:lnTo>
                  <a:lnTo>
                    <a:pt x="585792" y="24398"/>
                  </a:lnTo>
                  <a:lnTo>
                    <a:pt x="579035" y="10333"/>
                  </a:lnTo>
                  <a:lnTo>
                    <a:pt x="566673" y="3588"/>
                  </a:lnTo>
                  <a:lnTo>
                    <a:pt x="55114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1372" y="4710509"/>
              <a:ext cx="589280" cy="596900"/>
            </a:xfrm>
            <a:custGeom>
              <a:avLst/>
              <a:gdLst/>
              <a:ahLst/>
              <a:cxnLst/>
              <a:rect l="l" t="t" r="r" b="b"/>
              <a:pathLst>
                <a:path w="589279" h="596900">
                  <a:moveTo>
                    <a:pt x="551147" y="596500"/>
                  </a:moveTo>
                  <a:lnTo>
                    <a:pt x="36369" y="596500"/>
                  </a:lnTo>
                  <a:lnTo>
                    <a:pt x="22712" y="592970"/>
                  </a:lnTo>
                  <a:lnTo>
                    <a:pt x="10637" y="584143"/>
                  </a:lnTo>
                  <a:lnTo>
                    <a:pt x="1725" y="572145"/>
                  </a:lnTo>
                  <a:lnTo>
                    <a:pt x="0" y="558367"/>
                  </a:lnTo>
                  <a:lnTo>
                    <a:pt x="0" y="38176"/>
                  </a:lnTo>
                  <a:lnTo>
                    <a:pt x="1725" y="24398"/>
                  </a:lnTo>
                  <a:lnTo>
                    <a:pt x="10637" y="10333"/>
                  </a:lnTo>
                  <a:lnTo>
                    <a:pt x="22712" y="3588"/>
                  </a:lnTo>
                  <a:lnTo>
                    <a:pt x="36369" y="0"/>
                  </a:lnTo>
                  <a:lnTo>
                    <a:pt x="551147" y="0"/>
                  </a:lnTo>
                  <a:lnTo>
                    <a:pt x="585792" y="24398"/>
                  </a:lnTo>
                  <a:lnTo>
                    <a:pt x="589242" y="558367"/>
                  </a:lnTo>
                  <a:lnTo>
                    <a:pt x="585792" y="572145"/>
                  </a:lnTo>
                  <a:lnTo>
                    <a:pt x="579035" y="584143"/>
                  </a:lnTo>
                  <a:lnTo>
                    <a:pt x="566673" y="592970"/>
                  </a:lnTo>
                  <a:lnTo>
                    <a:pt x="551147" y="596500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23466" y="4667453"/>
              <a:ext cx="255904" cy="681355"/>
            </a:xfrm>
            <a:custGeom>
              <a:avLst/>
              <a:gdLst/>
              <a:ahLst/>
              <a:cxnLst/>
              <a:rect l="l" t="t" r="r" b="b"/>
              <a:pathLst>
                <a:path w="255904" h="681354">
                  <a:moveTo>
                    <a:pt x="51607" y="8467"/>
                  </a:moveTo>
                  <a:lnTo>
                    <a:pt x="49738" y="8467"/>
                  </a:lnTo>
                  <a:lnTo>
                    <a:pt x="46575" y="13777"/>
                  </a:lnTo>
                  <a:lnTo>
                    <a:pt x="43125" y="19088"/>
                  </a:lnTo>
                  <a:lnTo>
                    <a:pt x="39531" y="27555"/>
                  </a:lnTo>
                  <a:lnTo>
                    <a:pt x="34644" y="36023"/>
                  </a:lnTo>
                  <a:lnTo>
                    <a:pt x="31050" y="46644"/>
                  </a:lnTo>
                  <a:lnTo>
                    <a:pt x="27456" y="58699"/>
                  </a:lnTo>
                  <a:lnTo>
                    <a:pt x="24006" y="68889"/>
                  </a:lnTo>
                  <a:lnTo>
                    <a:pt x="22281" y="81232"/>
                  </a:lnTo>
                  <a:lnTo>
                    <a:pt x="20412" y="107066"/>
                  </a:lnTo>
                  <a:lnTo>
                    <a:pt x="24006" y="118978"/>
                  </a:lnTo>
                  <a:lnTo>
                    <a:pt x="29325" y="129599"/>
                  </a:lnTo>
                  <a:lnTo>
                    <a:pt x="34644" y="138066"/>
                  </a:lnTo>
                  <a:lnTo>
                    <a:pt x="39531" y="146965"/>
                  </a:lnTo>
                  <a:lnTo>
                    <a:pt x="44850" y="153567"/>
                  </a:lnTo>
                  <a:lnTo>
                    <a:pt x="49738" y="160743"/>
                  </a:lnTo>
                  <a:lnTo>
                    <a:pt x="51607" y="170933"/>
                  </a:lnTo>
                  <a:lnTo>
                    <a:pt x="49738" y="181553"/>
                  </a:lnTo>
                  <a:lnTo>
                    <a:pt x="44850" y="195331"/>
                  </a:lnTo>
                  <a:lnTo>
                    <a:pt x="36081" y="212554"/>
                  </a:lnTo>
                  <a:lnTo>
                    <a:pt x="20412" y="234799"/>
                  </a:lnTo>
                  <a:lnTo>
                    <a:pt x="18975" y="252165"/>
                  </a:lnTo>
                  <a:lnTo>
                    <a:pt x="20412" y="265943"/>
                  </a:lnTo>
                  <a:lnTo>
                    <a:pt x="22281" y="278286"/>
                  </a:lnTo>
                  <a:lnTo>
                    <a:pt x="29325" y="295595"/>
                  </a:lnTo>
                  <a:lnTo>
                    <a:pt x="34644" y="304062"/>
                  </a:lnTo>
                  <a:lnTo>
                    <a:pt x="46575" y="333384"/>
                  </a:lnTo>
                  <a:lnTo>
                    <a:pt x="51607" y="357754"/>
                  </a:lnTo>
                  <a:lnTo>
                    <a:pt x="51607" y="383530"/>
                  </a:lnTo>
                  <a:lnTo>
                    <a:pt x="49738" y="409665"/>
                  </a:lnTo>
                  <a:lnTo>
                    <a:pt x="44850" y="437207"/>
                  </a:lnTo>
                  <a:lnTo>
                    <a:pt x="34644" y="464748"/>
                  </a:lnTo>
                  <a:lnTo>
                    <a:pt x="20412" y="490883"/>
                  </a:lnTo>
                  <a:lnTo>
                    <a:pt x="17250" y="492649"/>
                  </a:lnTo>
                  <a:lnTo>
                    <a:pt x="13656" y="495835"/>
                  </a:lnTo>
                  <a:lnTo>
                    <a:pt x="10206" y="499365"/>
                  </a:lnTo>
                  <a:lnTo>
                    <a:pt x="6612" y="504661"/>
                  </a:lnTo>
                  <a:lnTo>
                    <a:pt x="4887" y="509957"/>
                  </a:lnTo>
                  <a:lnTo>
                    <a:pt x="3450" y="516660"/>
                  </a:lnTo>
                  <a:lnTo>
                    <a:pt x="1725" y="521970"/>
                  </a:lnTo>
                  <a:lnTo>
                    <a:pt x="0" y="537499"/>
                  </a:lnTo>
                  <a:lnTo>
                    <a:pt x="1725" y="545981"/>
                  </a:lnTo>
                  <a:lnTo>
                    <a:pt x="4887" y="553042"/>
                  </a:lnTo>
                  <a:lnTo>
                    <a:pt x="10206" y="558338"/>
                  </a:lnTo>
                  <a:lnTo>
                    <a:pt x="15525" y="565055"/>
                  </a:lnTo>
                  <a:lnTo>
                    <a:pt x="34644" y="606719"/>
                  </a:lnTo>
                  <a:lnTo>
                    <a:pt x="34644" y="620497"/>
                  </a:lnTo>
                  <a:lnTo>
                    <a:pt x="32775" y="632495"/>
                  </a:lnTo>
                  <a:lnTo>
                    <a:pt x="31050" y="646273"/>
                  </a:lnTo>
                  <a:lnTo>
                    <a:pt x="29325" y="658286"/>
                  </a:lnTo>
                  <a:lnTo>
                    <a:pt x="25731" y="670643"/>
                  </a:lnTo>
                  <a:lnTo>
                    <a:pt x="20412" y="680876"/>
                  </a:lnTo>
                  <a:lnTo>
                    <a:pt x="255736" y="680876"/>
                  </a:lnTo>
                  <a:lnTo>
                    <a:pt x="255736" y="25833"/>
                  </a:lnTo>
                  <a:lnTo>
                    <a:pt x="53332" y="25833"/>
                  </a:lnTo>
                  <a:lnTo>
                    <a:pt x="53332" y="15500"/>
                  </a:lnTo>
                  <a:lnTo>
                    <a:pt x="53976" y="13515"/>
                  </a:lnTo>
                  <a:lnTo>
                    <a:pt x="53332" y="10189"/>
                  </a:lnTo>
                  <a:lnTo>
                    <a:pt x="51607" y="8467"/>
                  </a:lnTo>
                  <a:close/>
                </a:path>
                <a:path w="255904" h="681354">
                  <a:moveTo>
                    <a:pt x="255736" y="0"/>
                  </a:moveTo>
                  <a:lnTo>
                    <a:pt x="55057" y="0"/>
                  </a:lnTo>
                  <a:lnTo>
                    <a:pt x="55057" y="10189"/>
                  </a:lnTo>
                  <a:lnTo>
                    <a:pt x="53976" y="13515"/>
                  </a:lnTo>
                  <a:lnTo>
                    <a:pt x="55057" y="19088"/>
                  </a:lnTo>
                  <a:lnTo>
                    <a:pt x="55057" y="25833"/>
                  </a:lnTo>
                  <a:lnTo>
                    <a:pt x="255736" y="25833"/>
                  </a:lnTo>
                  <a:lnTo>
                    <a:pt x="255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69971" y="4710509"/>
              <a:ext cx="589280" cy="596900"/>
            </a:xfrm>
            <a:custGeom>
              <a:avLst/>
              <a:gdLst/>
              <a:ahLst/>
              <a:cxnLst/>
              <a:rect l="l" t="t" r="r" b="b"/>
              <a:pathLst>
                <a:path w="589279" h="596900">
                  <a:moveTo>
                    <a:pt x="551147" y="0"/>
                  </a:moveTo>
                  <a:lnTo>
                    <a:pt x="36081" y="0"/>
                  </a:lnTo>
                  <a:lnTo>
                    <a:pt x="22281" y="3588"/>
                  </a:lnTo>
                  <a:lnTo>
                    <a:pt x="10350" y="10333"/>
                  </a:lnTo>
                  <a:lnTo>
                    <a:pt x="1725" y="24398"/>
                  </a:lnTo>
                  <a:lnTo>
                    <a:pt x="0" y="38176"/>
                  </a:lnTo>
                  <a:lnTo>
                    <a:pt x="0" y="558367"/>
                  </a:lnTo>
                  <a:lnTo>
                    <a:pt x="1725" y="572145"/>
                  </a:lnTo>
                  <a:lnTo>
                    <a:pt x="10350" y="584143"/>
                  </a:lnTo>
                  <a:lnTo>
                    <a:pt x="22281" y="592970"/>
                  </a:lnTo>
                  <a:lnTo>
                    <a:pt x="36081" y="596500"/>
                  </a:lnTo>
                  <a:lnTo>
                    <a:pt x="551147" y="596500"/>
                  </a:lnTo>
                  <a:lnTo>
                    <a:pt x="566673" y="592970"/>
                  </a:lnTo>
                  <a:lnTo>
                    <a:pt x="578748" y="584143"/>
                  </a:lnTo>
                  <a:lnTo>
                    <a:pt x="585504" y="572145"/>
                  </a:lnTo>
                  <a:lnTo>
                    <a:pt x="588954" y="558367"/>
                  </a:lnTo>
                  <a:lnTo>
                    <a:pt x="588954" y="38176"/>
                  </a:lnTo>
                  <a:lnTo>
                    <a:pt x="585504" y="24398"/>
                  </a:lnTo>
                  <a:lnTo>
                    <a:pt x="578748" y="10333"/>
                  </a:lnTo>
                  <a:lnTo>
                    <a:pt x="566673" y="3588"/>
                  </a:lnTo>
                  <a:lnTo>
                    <a:pt x="55114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9971" y="4710509"/>
              <a:ext cx="589280" cy="596900"/>
            </a:xfrm>
            <a:custGeom>
              <a:avLst/>
              <a:gdLst/>
              <a:ahLst/>
              <a:cxnLst/>
              <a:rect l="l" t="t" r="r" b="b"/>
              <a:pathLst>
                <a:path w="589279" h="596900">
                  <a:moveTo>
                    <a:pt x="36081" y="596500"/>
                  </a:moveTo>
                  <a:lnTo>
                    <a:pt x="551147" y="596500"/>
                  </a:lnTo>
                  <a:lnTo>
                    <a:pt x="566673" y="592970"/>
                  </a:lnTo>
                  <a:lnTo>
                    <a:pt x="578748" y="584143"/>
                  </a:lnTo>
                  <a:lnTo>
                    <a:pt x="585504" y="572145"/>
                  </a:lnTo>
                  <a:lnTo>
                    <a:pt x="588954" y="558367"/>
                  </a:lnTo>
                  <a:lnTo>
                    <a:pt x="588954" y="38176"/>
                  </a:lnTo>
                  <a:lnTo>
                    <a:pt x="585504" y="24398"/>
                  </a:lnTo>
                  <a:lnTo>
                    <a:pt x="578748" y="10333"/>
                  </a:lnTo>
                  <a:lnTo>
                    <a:pt x="566673" y="3588"/>
                  </a:lnTo>
                  <a:lnTo>
                    <a:pt x="551147" y="0"/>
                  </a:lnTo>
                  <a:lnTo>
                    <a:pt x="36081" y="0"/>
                  </a:lnTo>
                  <a:lnTo>
                    <a:pt x="22281" y="3588"/>
                  </a:lnTo>
                  <a:lnTo>
                    <a:pt x="10350" y="10333"/>
                  </a:lnTo>
                  <a:lnTo>
                    <a:pt x="1725" y="24398"/>
                  </a:lnTo>
                  <a:lnTo>
                    <a:pt x="0" y="38176"/>
                  </a:lnTo>
                  <a:lnTo>
                    <a:pt x="0" y="558367"/>
                  </a:lnTo>
                  <a:lnTo>
                    <a:pt x="1725" y="572145"/>
                  </a:lnTo>
                  <a:lnTo>
                    <a:pt x="10350" y="584143"/>
                  </a:lnTo>
                  <a:lnTo>
                    <a:pt x="22281" y="592970"/>
                  </a:lnTo>
                  <a:lnTo>
                    <a:pt x="36081" y="596500"/>
                  </a:lnTo>
                  <a:close/>
                </a:path>
              </a:pathLst>
            </a:custGeom>
            <a:ln w="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21526" y="4667453"/>
              <a:ext cx="254635" cy="681355"/>
            </a:xfrm>
            <a:custGeom>
              <a:avLst/>
              <a:gdLst/>
              <a:ahLst/>
              <a:cxnLst/>
              <a:rect l="l" t="t" r="r" b="b"/>
              <a:pathLst>
                <a:path w="254635" h="681354">
                  <a:moveTo>
                    <a:pt x="200247" y="0"/>
                  </a:moveTo>
                  <a:lnTo>
                    <a:pt x="0" y="0"/>
                  </a:lnTo>
                  <a:lnTo>
                    <a:pt x="0" y="680876"/>
                  </a:lnTo>
                  <a:lnTo>
                    <a:pt x="233166" y="680876"/>
                  </a:lnTo>
                  <a:lnTo>
                    <a:pt x="229573" y="670643"/>
                  </a:lnTo>
                  <a:lnTo>
                    <a:pt x="226410" y="658286"/>
                  </a:lnTo>
                  <a:lnTo>
                    <a:pt x="224685" y="646273"/>
                  </a:lnTo>
                  <a:lnTo>
                    <a:pt x="221091" y="632495"/>
                  </a:lnTo>
                  <a:lnTo>
                    <a:pt x="221091" y="606719"/>
                  </a:lnTo>
                  <a:lnTo>
                    <a:pt x="222816" y="596127"/>
                  </a:lnTo>
                  <a:lnTo>
                    <a:pt x="229573" y="577053"/>
                  </a:lnTo>
                  <a:lnTo>
                    <a:pt x="234891" y="570351"/>
                  </a:lnTo>
                  <a:lnTo>
                    <a:pt x="240210" y="565055"/>
                  </a:lnTo>
                  <a:lnTo>
                    <a:pt x="245098" y="558338"/>
                  </a:lnTo>
                  <a:lnTo>
                    <a:pt x="248692" y="553042"/>
                  </a:lnTo>
                  <a:lnTo>
                    <a:pt x="252286" y="545981"/>
                  </a:lnTo>
                  <a:lnTo>
                    <a:pt x="254011" y="537499"/>
                  </a:lnTo>
                  <a:lnTo>
                    <a:pt x="254011" y="521970"/>
                  </a:lnTo>
                  <a:lnTo>
                    <a:pt x="252286" y="516660"/>
                  </a:lnTo>
                  <a:lnTo>
                    <a:pt x="250417" y="509957"/>
                  </a:lnTo>
                  <a:lnTo>
                    <a:pt x="246967" y="504661"/>
                  </a:lnTo>
                  <a:lnTo>
                    <a:pt x="245098" y="499365"/>
                  </a:lnTo>
                  <a:lnTo>
                    <a:pt x="241935" y="495835"/>
                  </a:lnTo>
                  <a:lnTo>
                    <a:pt x="238485" y="492649"/>
                  </a:lnTo>
                  <a:lnTo>
                    <a:pt x="233166" y="490883"/>
                  </a:lnTo>
                  <a:lnTo>
                    <a:pt x="219366" y="464748"/>
                  </a:lnTo>
                  <a:lnTo>
                    <a:pt x="210885" y="437207"/>
                  </a:lnTo>
                  <a:lnTo>
                    <a:pt x="203697" y="409665"/>
                  </a:lnTo>
                  <a:lnTo>
                    <a:pt x="201972" y="383530"/>
                  </a:lnTo>
                  <a:lnTo>
                    <a:pt x="203697" y="357754"/>
                  </a:lnTo>
                  <a:lnTo>
                    <a:pt x="209016" y="333384"/>
                  </a:lnTo>
                  <a:lnTo>
                    <a:pt x="221091" y="304062"/>
                  </a:lnTo>
                  <a:lnTo>
                    <a:pt x="226410" y="295595"/>
                  </a:lnTo>
                  <a:lnTo>
                    <a:pt x="229573" y="286754"/>
                  </a:lnTo>
                  <a:lnTo>
                    <a:pt x="233166" y="278286"/>
                  </a:lnTo>
                  <a:lnTo>
                    <a:pt x="234891" y="265943"/>
                  </a:lnTo>
                  <a:lnTo>
                    <a:pt x="234891" y="252165"/>
                  </a:lnTo>
                  <a:lnTo>
                    <a:pt x="233166" y="234799"/>
                  </a:lnTo>
                  <a:lnTo>
                    <a:pt x="219366" y="212554"/>
                  </a:lnTo>
                  <a:lnTo>
                    <a:pt x="209016" y="195331"/>
                  </a:lnTo>
                  <a:lnTo>
                    <a:pt x="203697" y="181553"/>
                  </a:lnTo>
                  <a:lnTo>
                    <a:pt x="203697" y="170933"/>
                  </a:lnTo>
                  <a:lnTo>
                    <a:pt x="205566" y="160743"/>
                  </a:lnTo>
                  <a:lnTo>
                    <a:pt x="209016" y="153567"/>
                  </a:lnTo>
                  <a:lnTo>
                    <a:pt x="214047" y="146965"/>
                  </a:lnTo>
                  <a:lnTo>
                    <a:pt x="221091" y="138066"/>
                  </a:lnTo>
                  <a:lnTo>
                    <a:pt x="226410" y="129599"/>
                  </a:lnTo>
                  <a:lnTo>
                    <a:pt x="231298" y="118978"/>
                  </a:lnTo>
                  <a:lnTo>
                    <a:pt x="233166" y="107066"/>
                  </a:lnTo>
                  <a:lnTo>
                    <a:pt x="231298" y="81232"/>
                  </a:lnTo>
                  <a:lnTo>
                    <a:pt x="229573" y="68889"/>
                  </a:lnTo>
                  <a:lnTo>
                    <a:pt x="226410" y="58699"/>
                  </a:lnTo>
                  <a:lnTo>
                    <a:pt x="222816" y="46644"/>
                  </a:lnTo>
                  <a:lnTo>
                    <a:pt x="219366" y="36023"/>
                  </a:lnTo>
                  <a:lnTo>
                    <a:pt x="215772" y="27555"/>
                  </a:lnTo>
                  <a:lnTo>
                    <a:pt x="215129" y="25833"/>
                  </a:lnTo>
                  <a:lnTo>
                    <a:pt x="200247" y="25833"/>
                  </a:lnTo>
                  <a:lnTo>
                    <a:pt x="200247" y="0"/>
                  </a:lnTo>
                  <a:close/>
                </a:path>
                <a:path w="254635" h="681354">
                  <a:moveTo>
                    <a:pt x="205566" y="8467"/>
                  </a:moveTo>
                  <a:lnTo>
                    <a:pt x="201972" y="8467"/>
                  </a:lnTo>
                  <a:lnTo>
                    <a:pt x="200247" y="10189"/>
                  </a:lnTo>
                  <a:lnTo>
                    <a:pt x="200247" y="25833"/>
                  </a:lnTo>
                  <a:lnTo>
                    <a:pt x="215129" y="25833"/>
                  </a:lnTo>
                  <a:lnTo>
                    <a:pt x="212610" y="19088"/>
                  </a:lnTo>
                  <a:lnTo>
                    <a:pt x="209016" y="13777"/>
                  </a:lnTo>
                  <a:lnTo>
                    <a:pt x="205566" y="8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45536" y="1862053"/>
              <a:ext cx="553085" cy="255904"/>
            </a:xfrm>
            <a:custGeom>
              <a:avLst/>
              <a:gdLst/>
              <a:ahLst/>
              <a:cxnLst/>
              <a:rect l="l" t="t" r="r" b="b"/>
              <a:pathLst>
                <a:path w="553084" h="255905">
                  <a:moveTo>
                    <a:pt x="516791" y="0"/>
                  </a:moveTo>
                  <a:lnTo>
                    <a:pt x="38238" y="0"/>
                  </a:lnTo>
                  <a:lnTo>
                    <a:pt x="24437" y="3444"/>
                  </a:lnTo>
                  <a:lnTo>
                    <a:pt x="12362" y="10189"/>
                  </a:lnTo>
                  <a:lnTo>
                    <a:pt x="3593" y="22532"/>
                  </a:lnTo>
                  <a:lnTo>
                    <a:pt x="0" y="38176"/>
                  </a:lnTo>
                  <a:lnTo>
                    <a:pt x="0" y="217864"/>
                  </a:lnTo>
                  <a:lnTo>
                    <a:pt x="3593" y="231642"/>
                  </a:lnTo>
                  <a:lnTo>
                    <a:pt x="12362" y="243698"/>
                  </a:lnTo>
                  <a:lnTo>
                    <a:pt x="24437" y="252165"/>
                  </a:lnTo>
                  <a:lnTo>
                    <a:pt x="38238" y="255610"/>
                  </a:lnTo>
                  <a:lnTo>
                    <a:pt x="516791" y="255610"/>
                  </a:lnTo>
                  <a:lnTo>
                    <a:pt x="530591" y="252165"/>
                  </a:lnTo>
                  <a:lnTo>
                    <a:pt x="542666" y="243698"/>
                  </a:lnTo>
                  <a:lnTo>
                    <a:pt x="551147" y="231642"/>
                  </a:lnTo>
                  <a:lnTo>
                    <a:pt x="552872" y="217864"/>
                  </a:lnTo>
                  <a:lnTo>
                    <a:pt x="552872" y="38176"/>
                  </a:lnTo>
                  <a:lnTo>
                    <a:pt x="551147" y="22532"/>
                  </a:lnTo>
                  <a:lnTo>
                    <a:pt x="542666" y="10189"/>
                  </a:lnTo>
                  <a:lnTo>
                    <a:pt x="530591" y="3444"/>
                  </a:lnTo>
                  <a:lnTo>
                    <a:pt x="51679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145536" y="1862053"/>
              <a:ext cx="553085" cy="255904"/>
            </a:xfrm>
            <a:custGeom>
              <a:avLst/>
              <a:gdLst/>
              <a:ahLst/>
              <a:cxnLst/>
              <a:rect l="l" t="t" r="r" b="b"/>
              <a:pathLst>
                <a:path w="553084" h="255905">
                  <a:moveTo>
                    <a:pt x="516791" y="255610"/>
                  </a:moveTo>
                  <a:lnTo>
                    <a:pt x="38238" y="255610"/>
                  </a:lnTo>
                  <a:lnTo>
                    <a:pt x="24437" y="252165"/>
                  </a:lnTo>
                  <a:lnTo>
                    <a:pt x="12362" y="243698"/>
                  </a:lnTo>
                  <a:lnTo>
                    <a:pt x="3593" y="231642"/>
                  </a:lnTo>
                  <a:lnTo>
                    <a:pt x="0" y="217864"/>
                  </a:lnTo>
                  <a:lnTo>
                    <a:pt x="0" y="38176"/>
                  </a:lnTo>
                  <a:lnTo>
                    <a:pt x="3593" y="22532"/>
                  </a:lnTo>
                  <a:lnTo>
                    <a:pt x="12362" y="10189"/>
                  </a:lnTo>
                  <a:lnTo>
                    <a:pt x="24437" y="3444"/>
                  </a:lnTo>
                  <a:lnTo>
                    <a:pt x="38238" y="0"/>
                  </a:lnTo>
                  <a:lnTo>
                    <a:pt x="516791" y="0"/>
                  </a:lnTo>
                  <a:lnTo>
                    <a:pt x="551147" y="22532"/>
                  </a:lnTo>
                  <a:lnTo>
                    <a:pt x="552872" y="217864"/>
                  </a:lnTo>
                  <a:lnTo>
                    <a:pt x="551147" y="231642"/>
                  </a:lnTo>
                  <a:lnTo>
                    <a:pt x="542666" y="243698"/>
                  </a:lnTo>
                  <a:lnTo>
                    <a:pt x="530591" y="252165"/>
                  </a:lnTo>
                  <a:lnTo>
                    <a:pt x="516791" y="255610"/>
                  </a:lnTo>
                  <a:close/>
                </a:path>
              </a:pathLst>
            </a:custGeom>
            <a:ln w="35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11961" y="1818997"/>
              <a:ext cx="273050" cy="340995"/>
            </a:xfrm>
            <a:custGeom>
              <a:avLst/>
              <a:gdLst/>
              <a:ahLst/>
              <a:cxnLst/>
              <a:rect l="l" t="t" r="r" b="b"/>
              <a:pathLst>
                <a:path w="273050" h="340994">
                  <a:moveTo>
                    <a:pt x="272698" y="0"/>
                  </a:moveTo>
                  <a:lnTo>
                    <a:pt x="17394" y="0"/>
                  </a:lnTo>
                  <a:lnTo>
                    <a:pt x="17394" y="63866"/>
                  </a:lnTo>
                  <a:lnTo>
                    <a:pt x="34644" y="77644"/>
                  </a:lnTo>
                  <a:lnTo>
                    <a:pt x="46719" y="89700"/>
                  </a:lnTo>
                  <a:lnTo>
                    <a:pt x="53476" y="99890"/>
                  </a:lnTo>
                  <a:lnTo>
                    <a:pt x="56926" y="110510"/>
                  </a:lnTo>
                  <a:lnTo>
                    <a:pt x="55201" y="120700"/>
                  </a:lnTo>
                  <a:lnTo>
                    <a:pt x="51607" y="131321"/>
                  </a:lnTo>
                  <a:lnTo>
                    <a:pt x="44994" y="139789"/>
                  </a:lnTo>
                  <a:lnTo>
                    <a:pt x="36081" y="148256"/>
                  </a:lnTo>
                  <a:lnTo>
                    <a:pt x="29325" y="157155"/>
                  </a:lnTo>
                  <a:lnTo>
                    <a:pt x="20556" y="164187"/>
                  </a:lnTo>
                  <a:lnTo>
                    <a:pt x="5031" y="179687"/>
                  </a:lnTo>
                  <a:lnTo>
                    <a:pt x="0" y="193465"/>
                  </a:lnTo>
                  <a:lnTo>
                    <a:pt x="0" y="200211"/>
                  </a:lnTo>
                  <a:lnTo>
                    <a:pt x="3593" y="208966"/>
                  </a:lnTo>
                  <a:lnTo>
                    <a:pt x="13800" y="222744"/>
                  </a:lnTo>
                  <a:lnTo>
                    <a:pt x="19119" y="229489"/>
                  </a:lnTo>
                  <a:lnTo>
                    <a:pt x="24150" y="238387"/>
                  </a:lnTo>
                  <a:lnTo>
                    <a:pt x="29325" y="246855"/>
                  </a:lnTo>
                  <a:lnTo>
                    <a:pt x="32919" y="255610"/>
                  </a:lnTo>
                  <a:lnTo>
                    <a:pt x="32919" y="265800"/>
                  </a:lnTo>
                  <a:lnTo>
                    <a:pt x="31194" y="274698"/>
                  </a:lnTo>
                  <a:lnTo>
                    <a:pt x="25875" y="286754"/>
                  </a:lnTo>
                  <a:lnTo>
                    <a:pt x="17394" y="298666"/>
                  </a:lnTo>
                  <a:lnTo>
                    <a:pt x="17394" y="340431"/>
                  </a:lnTo>
                  <a:lnTo>
                    <a:pt x="272698" y="340431"/>
                  </a:lnTo>
                  <a:lnTo>
                    <a:pt x="272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811942" y="1862053"/>
              <a:ext cx="553085" cy="255904"/>
            </a:xfrm>
            <a:custGeom>
              <a:avLst/>
              <a:gdLst/>
              <a:ahLst/>
              <a:cxnLst/>
              <a:rect l="l" t="t" r="r" b="b"/>
              <a:pathLst>
                <a:path w="553084" h="255905">
                  <a:moveTo>
                    <a:pt x="514778" y="0"/>
                  </a:moveTo>
                  <a:lnTo>
                    <a:pt x="37950" y="0"/>
                  </a:lnTo>
                  <a:lnTo>
                    <a:pt x="22712" y="3444"/>
                  </a:lnTo>
                  <a:lnTo>
                    <a:pt x="10350" y="10189"/>
                  </a:lnTo>
                  <a:lnTo>
                    <a:pt x="3593" y="22532"/>
                  </a:lnTo>
                  <a:lnTo>
                    <a:pt x="0" y="38176"/>
                  </a:lnTo>
                  <a:lnTo>
                    <a:pt x="0" y="217864"/>
                  </a:lnTo>
                  <a:lnTo>
                    <a:pt x="3593" y="231642"/>
                  </a:lnTo>
                  <a:lnTo>
                    <a:pt x="10350" y="243698"/>
                  </a:lnTo>
                  <a:lnTo>
                    <a:pt x="22712" y="252165"/>
                  </a:lnTo>
                  <a:lnTo>
                    <a:pt x="37950" y="255610"/>
                  </a:lnTo>
                  <a:lnTo>
                    <a:pt x="514778" y="255610"/>
                  </a:lnTo>
                  <a:lnTo>
                    <a:pt x="530303" y="252165"/>
                  </a:lnTo>
                  <a:lnTo>
                    <a:pt x="542666" y="243698"/>
                  </a:lnTo>
                  <a:lnTo>
                    <a:pt x="549422" y="231642"/>
                  </a:lnTo>
                  <a:lnTo>
                    <a:pt x="552872" y="217864"/>
                  </a:lnTo>
                  <a:lnTo>
                    <a:pt x="552872" y="38176"/>
                  </a:lnTo>
                  <a:lnTo>
                    <a:pt x="549422" y="22532"/>
                  </a:lnTo>
                  <a:lnTo>
                    <a:pt x="542666" y="10189"/>
                  </a:lnTo>
                  <a:lnTo>
                    <a:pt x="530303" y="3444"/>
                  </a:lnTo>
                  <a:lnTo>
                    <a:pt x="51477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11942" y="1862053"/>
              <a:ext cx="553085" cy="255904"/>
            </a:xfrm>
            <a:custGeom>
              <a:avLst/>
              <a:gdLst/>
              <a:ahLst/>
              <a:cxnLst/>
              <a:rect l="l" t="t" r="r" b="b"/>
              <a:pathLst>
                <a:path w="553084" h="255905">
                  <a:moveTo>
                    <a:pt x="37950" y="255610"/>
                  </a:moveTo>
                  <a:lnTo>
                    <a:pt x="514778" y="255610"/>
                  </a:lnTo>
                  <a:lnTo>
                    <a:pt x="530303" y="252165"/>
                  </a:lnTo>
                  <a:lnTo>
                    <a:pt x="542666" y="243698"/>
                  </a:lnTo>
                  <a:lnTo>
                    <a:pt x="549422" y="231642"/>
                  </a:lnTo>
                  <a:lnTo>
                    <a:pt x="552872" y="217864"/>
                  </a:lnTo>
                  <a:lnTo>
                    <a:pt x="552872" y="38176"/>
                  </a:lnTo>
                  <a:lnTo>
                    <a:pt x="549422" y="22532"/>
                  </a:lnTo>
                  <a:lnTo>
                    <a:pt x="542666" y="10189"/>
                  </a:lnTo>
                  <a:lnTo>
                    <a:pt x="530303" y="3444"/>
                  </a:lnTo>
                  <a:lnTo>
                    <a:pt x="514778" y="0"/>
                  </a:lnTo>
                  <a:lnTo>
                    <a:pt x="37950" y="0"/>
                  </a:lnTo>
                  <a:lnTo>
                    <a:pt x="22712" y="3444"/>
                  </a:lnTo>
                  <a:lnTo>
                    <a:pt x="10350" y="10189"/>
                  </a:lnTo>
                  <a:lnTo>
                    <a:pt x="3593" y="22532"/>
                  </a:lnTo>
                  <a:lnTo>
                    <a:pt x="0" y="38176"/>
                  </a:lnTo>
                  <a:lnTo>
                    <a:pt x="0" y="217864"/>
                  </a:lnTo>
                  <a:lnTo>
                    <a:pt x="3593" y="231642"/>
                  </a:lnTo>
                  <a:lnTo>
                    <a:pt x="10350" y="243698"/>
                  </a:lnTo>
                  <a:lnTo>
                    <a:pt x="22712" y="252165"/>
                  </a:lnTo>
                  <a:lnTo>
                    <a:pt x="37950" y="255610"/>
                  </a:lnTo>
                  <a:close/>
                </a:path>
              </a:pathLst>
            </a:custGeom>
            <a:ln w="35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727415" y="1818997"/>
              <a:ext cx="273050" cy="340995"/>
            </a:xfrm>
            <a:custGeom>
              <a:avLst/>
              <a:gdLst/>
              <a:ahLst/>
              <a:cxnLst/>
              <a:rect l="l" t="t" r="r" b="b"/>
              <a:pathLst>
                <a:path w="273050" h="340994">
                  <a:moveTo>
                    <a:pt x="254011" y="0"/>
                  </a:moveTo>
                  <a:lnTo>
                    <a:pt x="0" y="0"/>
                  </a:lnTo>
                  <a:lnTo>
                    <a:pt x="0" y="340431"/>
                  </a:lnTo>
                  <a:lnTo>
                    <a:pt x="254011" y="340431"/>
                  </a:lnTo>
                  <a:lnTo>
                    <a:pt x="254011" y="298666"/>
                  </a:lnTo>
                  <a:lnTo>
                    <a:pt x="245242" y="286754"/>
                  </a:lnTo>
                  <a:lnTo>
                    <a:pt x="240210" y="274698"/>
                  </a:lnTo>
                  <a:lnTo>
                    <a:pt x="238485" y="265800"/>
                  </a:lnTo>
                  <a:lnTo>
                    <a:pt x="241648" y="246855"/>
                  </a:lnTo>
                  <a:lnTo>
                    <a:pt x="252286" y="229489"/>
                  </a:lnTo>
                  <a:lnTo>
                    <a:pt x="258898" y="222744"/>
                  </a:lnTo>
                  <a:lnTo>
                    <a:pt x="264217" y="215711"/>
                  </a:lnTo>
                  <a:lnTo>
                    <a:pt x="267811" y="208966"/>
                  </a:lnTo>
                  <a:lnTo>
                    <a:pt x="271405" y="200211"/>
                  </a:lnTo>
                  <a:lnTo>
                    <a:pt x="272698" y="193465"/>
                  </a:lnTo>
                  <a:lnTo>
                    <a:pt x="266086" y="179687"/>
                  </a:lnTo>
                  <a:lnTo>
                    <a:pt x="258898" y="172655"/>
                  </a:lnTo>
                  <a:lnTo>
                    <a:pt x="252286" y="164187"/>
                  </a:lnTo>
                  <a:lnTo>
                    <a:pt x="243373" y="157155"/>
                  </a:lnTo>
                  <a:lnTo>
                    <a:pt x="234891" y="148256"/>
                  </a:lnTo>
                  <a:lnTo>
                    <a:pt x="226410" y="139789"/>
                  </a:lnTo>
                  <a:lnTo>
                    <a:pt x="221091" y="131321"/>
                  </a:lnTo>
                  <a:lnTo>
                    <a:pt x="215772" y="120700"/>
                  </a:lnTo>
                  <a:lnTo>
                    <a:pt x="215772" y="110510"/>
                  </a:lnTo>
                  <a:lnTo>
                    <a:pt x="217641" y="99890"/>
                  </a:lnTo>
                  <a:lnTo>
                    <a:pt x="224685" y="89700"/>
                  </a:lnTo>
                  <a:lnTo>
                    <a:pt x="236616" y="77644"/>
                  </a:lnTo>
                  <a:lnTo>
                    <a:pt x="254011" y="63866"/>
                  </a:lnTo>
                  <a:lnTo>
                    <a:pt x="2540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12504" y="1224247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217885" y="0"/>
                  </a:moveTo>
                  <a:lnTo>
                    <a:pt x="36426" y="0"/>
                  </a:lnTo>
                  <a:lnTo>
                    <a:pt x="22626" y="1722"/>
                  </a:lnTo>
                  <a:lnTo>
                    <a:pt x="10249" y="10189"/>
                  </a:lnTo>
                  <a:lnTo>
                    <a:pt x="1768" y="22245"/>
                  </a:lnTo>
                  <a:lnTo>
                    <a:pt x="0" y="36310"/>
                  </a:lnTo>
                  <a:lnTo>
                    <a:pt x="0" y="514808"/>
                  </a:lnTo>
                  <a:lnTo>
                    <a:pt x="1768" y="529017"/>
                  </a:lnTo>
                  <a:lnTo>
                    <a:pt x="10249" y="541073"/>
                  </a:lnTo>
                  <a:lnTo>
                    <a:pt x="22626" y="549540"/>
                  </a:lnTo>
                  <a:lnTo>
                    <a:pt x="36426" y="552985"/>
                  </a:lnTo>
                  <a:lnTo>
                    <a:pt x="217886" y="552985"/>
                  </a:lnTo>
                  <a:lnTo>
                    <a:pt x="231686" y="549540"/>
                  </a:lnTo>
                  <a:lnTo>
                    <a:pt x="243703" y="541073"/>
                  </a:lnTo>
                  <a:lnTo>
                    <a:pt x="252199" y="529017"/>
                  </a:lnTo>
                  <a:lnTo>
                    <a:pt x="253967" y="514808"/>
                  </a:lnTo>
                  <a:lnTo>
                    <a:pt x="253967" y="36310"/>
                  </a:lnTo>
                  <a:lnTo>
                    <a:pt x="252199" y="22245"/>
                  </a:lnTo>
                  <a:lnTo>
                    <a:pt x="243703" y="10189"/>
                  </a:lnTo>
                  <a:lnTo>
                    <a:pt x="231686" y="1722"/>
                  </a:lnTo>
                  <a:lnTo>
                    <a:pt x="2178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12504" y="1224247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253967" y="36310"/>
                  </a:moveTo>
                  <a:lnTo>
                    <a:pt x="253967" y="514808"/>
                  </a:lnTo>
                  <a:lnTo>
                    <a:pt x="231686" y="549540"/>
                  </a:lnTo>
                  <a:lnTo>
                    <a:pt x="217886" y="552985"/>
                  </a:lnTo>
                  <a:lnTo>
                    <a:pt x="36426" y="552985"/>
                  </a:lnTo>
                  <a:lnTo>
                    <a:pt x="1768" y="529017"/>
                  </a:lnTo>
                  <a:lnTo>
                    <a:pt x="0" y="36310"/>
                  </a:lnTo>
                  <a:lnTo>
                    <a:pt x="1768" y="22245"/>
                  </a:lnTo>
                  <a:lnTo>
                    <a:pt x="10249" y="10189"/>
                  </a:lnTo>
                  <a:lnTo>
                    <a:pt x="22626" y="1722"/>
                  </a:lnTo>
                  <a:lnTo>
                    <a:pt x="36426" y="0"/>
                  </a:lnTo>
                  <a:lnTo>
                    <a:pt x="217885" y="0"/>
                  </a:lnTo>
                  <a:lnTo>
                    <a:pt x="231686" y="1722"/>
                  </a:lnTo>
                  <a:lnTo>
                    <a:pt x="243703" y="10189"/>
                  </a:lnTo>
                  <a:lnTo>
                    <a:pt x="252199" y="22245"/>
                  </a:lnTo>
                  <a:lnTo>
                    <a:pt x="253967" y="36310"/>
                  </a:lnTo>
                  <a:close/>
                </a:path>
              </a:pathLst>
            </a:custGeom>
            <a:ln w="35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69350" y="1139427"/>
              <a:ext cx="340360" cy="271780"/>
            </a:xfrm>
            <a:custGeom>
              <a:avLst/>
              <a:gdLst/>
              <a:ahLst/>
              <a:cxnLst/>
              <a:rect l="l" t="t" r="r" b="b"/>
              <a:pathLst>
                <a:path w="340360" h="271780">
                  <a:moveTo>
                    <a:pt x="340277" y="0"/>
                  </a:moveTo>
                  <a:lnTo>
                    <a:pt x="0" y="0"/>
                  </a:lnTo>
                  <a:lnTo>
                    <a:pt x="0" y="254031"/>
                  </a:lnTo>
                  <a:lnTo>
                    <a:pt x="64013" y="254031"/>
                  </a:lnTo>
                  <a:lnTo>
                    <a:pt x="76045" y="236952"/>
                  </a:lnTo>
                  <a:lnTo>
                    <a:pt x="88077" y="224609"/>
                  </a:lnTo>
                  <a:lnTo>
                    <a:pt x="100095" y="218007"/>
                  </a:lnTo>
                  <a:lnTo>
                    <a:pt x="110703" y="214419"/>
                  </a:lnTo>
                  <a:lnTo>
                    <a:pt x="120967" y="216142"/>
                  </a:lnTo>
                  <a:lnTo>
                    <a:pt x="129449" y="219730"/>
                  </a:lnTo>
                  <a:lnTo>
                    <a:pt x="140072" y="226475"/>
                  </a:lnTo>
                  <a:lnTo>
                    <a:pt x="157049" y="243698"/>
                  </a:lnTo>
                  <a:lnTo>
                    <a:pt x="164122" y="252596"/>
                  </a:lnTo>
                  <a:lnTo>
                    <a:pt x="171195" y="259198"/>
                  </a:lnTo>
                  <a:lnTo>
                    <a:pt x="179690" y="266374"/>
                  </a:lnTo>
                  <a:lnTo>
                    <a:pt x="193476" y="271254"/>
                  </a:lnTo>
                  <a:lnTo>
                    <a:pt x="200549" y="271254"/>
                  </a:lnTo>
                  <a:lnTo>
                    <a:pt x="207277" y="268096"/>
                  </a:lnTo>
                  <a:lnTo>
                    <a:pt x="214349" y="262786"/>
                  </a:lnTo>
                  <a:lnTo>
                    <a:pt x="222845" y="257476"/>
                  </a:lnTo>
                  <a:lnTo>
                    <a:pt x="229918" y="252596"/>
                  </a:lnTo>
                  <a:lnTo>
                    <a:pt x="246895" y="241975"/>
                  </a:lnTo>
                  <a:lnTo>
                    <a:pt x="255736" y="238387"/>
                  </a:lnTo>
                  <a:lnTo>
                    <a:pt x="264231" y="238387"/>
                  </a:lnTo>
                  <a:lnTo>
                    <a:pt x="274840" y="240253"/>
                  </a:lnTo>
                  <a:lnTo>
                    <a:pt x="285090" y="245420"/>
                  </a:lnTo>
                  <a:lnTo>
                    <a:pt x="297122" y="254031"/>
                  </a:lnTo>
                  <a:lnTo>
                    <a:pt x="340277" y="254031"/>
                  </a:lnTo>
                  <a:lnTo>
                    <a:pt x="340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12504" y="2558416"/>
              <a:ext cx="254000" cy="553720"/>
            </a:xfrm>
            <a:custGeom>
              <a:avLst/>
              <a:gdLst/>
              <a:ahLst/>
              <a:cxnLst/>
              <a:rect l="l" t="t" r="r" b="b"/>
              <a:pathLst>
                <a:path w="254000" h="553719">
                  <a:moveTo>
                    <a:pt x="217885" y="0"/>
                  </a:moveTo>
                  <a:lnTo>
                    <a:pt x="36426" y="0"/>
                  </a:lnTo>
                  <a:lnTo>
                    <a:pt x="22626" y="3588"/>
                  </a:lnTo>
                  <a:lnTo>
                    <a:pt x="10249" y="12342"/>
                  </a:lnTo>
                  <a:lnTo>
                    <a:pt x="1768" y="24398"/>
                  </a:lnTo>
                  <a:lnTo>
                    <a:pt x="0" y="38176"/>
                  </a:lnTo>
                  <a:lnTo>
                    <a:pt x="0" y="515239"/>
                  </a:lnTo>
                  <a:lnTo>
                    <a:pt x="1768" y="530739"/>
                  </a:lnTo>
                  <a:lnTo>
                    <a:pt x="10249" y="542795"/>
                  </a:lnTo>
                  <a:lnTo>
                    <a:pt x="22626" y="549827"/>
                  </a:lnTo>
                  <a:lnTo>
                    <a:pt x="36426" y="553415"/>
                  </a:lnTo>
                  <a:lnTo>
                    <a:pt x="217886" y="553415"/>
                  </a:lnTo>
                  <a:lnTo>
                    <a:pt x="231686" y="549827"/>
                  </a:lnTo>
                  <a:lnTo>
                    <a:pt x="243703" y="542795"/>
                  </a:lnTo>
                  <a:lnTo>
                    <a:pt x="252199" y="530739"/>
                  </a:lnTo>
                  <a:lnTo>
                    <a:pt x="253967" y="515239"/>
                  </a:lnTo>
                  <a:lnTo>
                    <a:pt x="253967" y="38176"/>
                  </a:lnTo>
                  <a:lnTo>
                    <a:pt x="252199" y="24398"/>
                  </a:lnTo>
                  <a:lnTo>
                    <a:pt x="243703" y="12342"/>
                  </a:lnTo>
                  <a:lnTo>
                    <a:pt x="231686" y="3588"/>
                  </a:lnTo>
                  <a:lnTo>
                    <a:pt x="2178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12504" y="2558416"/>
              <a:ext cx="254000" cy="553720"/>
            </a:xfrm>
            <a:custGeom>
              <a:avLst/>
              <a:gdLst/>
              <a:ahLst/>
              <a:cxnLst/>
              <a:rect l="l" t="t" r="r" b="b"/>
              <a:pathLst>
                <a:path w="254000" h="553719">
                  <a:moveTo>
                    <a:pt x="253967" y="515239"/>
                  </a:moveTo>
                  <a:lnTo>
                    <a:pt x="253967" y="38176"/>
                  </a:lnTo>
                  <a:lnTo>
                    <a:pt x="231686" y="3588"/>
                  </a:lnTo>
                  <a:lnTo>
                    <a:pt x="217885" y="0"/>
                  </a:lnTo>
                  <a:lnTo>
                    <a:pt x="36426" y="0"/>
                  </a:lnTo>
                  <a:lnTo>
                    <a:pt x="22626" y="3588"/>
                  </a:lnTo>
                  <a:lnTo>
                    <a:pt x="10249" y="12342"/>
                  </a:lnTo>
                  <a:lnTo>
                    <a:pt x="1768" y="24398"/>
                  </a:lnTo>
                  <a:lnTo>
                    <a:pt x="0" y="38176"/>
                  </a:lnTo>
                  <a:lnTo>
                    <a:pt x="0" y="515239"/>
                  </a:lnTo>
                  <a:lnTo>
                    <a:pt x="1768" y="530739"/>
                  </a:lnTo>
                  <a:lnTo>
                    <a:pt x="10249" y="542795"/>
                  </a:lnTo>
                  <a:lnTo>
                    <a:pt x="22626" y="549827"/>
                  </a:lnTo>
                  <a:lnTo>
                    <a:pt x="36426" y="553415"/>
                  </a:lnTo>
                  <a:lnTo>
                    <a:pt x="217886" y="553415"/>
                  </a:lnTo>
                  <a:lnTo>
                    <a:pt x="231686" y="549827"/>
                  </a:lnTo>
                  <a:lnTo>
                    <a:pt x="243703" y="542795"/>
                  </a:lnTo>
                  <a:lnTo>
                    <a:pt x="252199" y="530739"/>
                  </a:lnTo>
                  <a:lnTo>
                    <a:pt x="253967" y="515239"/>
                  </a:lnTo>
                  <a:close/>
                </a:path>
              </a:pathLst>
            </a:custGeom>
            <a:ln w="35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69350" y="2923245"/>
              <a:ext cx="340360" cy="273050"/>
            </a:xfrm>
            <a:custGeom>
              <a:avLst/>
              <a:gdLst/>
              <a:ahLst/>
              <a:cxnLst/>
              <a:rect l="l" t="t" r="r" b="b"/>
              <a:pathLst>
                <a:path w="340360" h="273050">
                  <a:moveTo>
                    <a:pt x="193476" y="0"/>
                  </a:moveTo>
                  <a:lnTo>
                    <a:pt x="179690" y="7032"/>
                  </a:lnTo>
                  <a:lnTo>
                    <a:pt x="171195" y="13777"/>
                  </a:lnTo>
                  <a:lnTo>
                    <a:pt x="164122" y="20810"/>
                  </a:lnTo>
                  <a:lnTo>
                    <a:pt x="157049" y="29278"/>
                  </a:lnTo>
                  <a:lnTo>
                    <a:pt x="148554" y="38176"/>
                  </a:lnTo>
                  <a:lnTo>
                    <a:pt x="140072" y="46644"/>
                  </a:lnTo>
                  <a:lnTo>
                    <a:pt x="129449" y="51954"/>
                  </a:lnTo>
                  <a:lnTo>
                    <a:pt x="120967" y="57264"/>
                  </a:lnTo>
                  <a:lnTo>
                    <a:pt x="110703" y="57264"/>
                  </a:lnTo>
                  <a:lnTo>
                    <a:pt x="100095" y="55398"/>
                  </a:lnTo>
                  <a:lnTo>
                    <a:pt x="88077" y="48366"/>
                  </a:lnTo>
                  <a:lnTo>
                    <a:pt x="76045" y="36310"/>
                  </a:lnTo>
                  <a:lnTo>
                    <a:pt x="64013" y="19088"/>
                  </a:lnTo>
                  <a:lnTo>
                    <a:pt x="0" y="19088"/>
                  </a:lnTo>
                  <a:lnTo>
                    <a:pt x="0" y="272976"/>
                  </a:lnTo>
                  <a:lnTo>
                    <a:pt x="340277" y="272976"/>
                  </a:lnTo>
                  <a:lnTo>
                    <a:pt x="340277" y="19088"/>
                  </a:lnTo>
                  <a:lnTo>
                    <a:pt x="297122" y="19088"/>
                  </a:lnTo>
                  <a:lnTo>
                    <a:pt x="285090" y="27555"/>
                  </a:lnTo>
                  <a:lnTo>
                    <a:pt x="274840" y="32866"/>
                  </a:lnTo>
                  <a:lnTo>
                    <a:pt x="264231" y="34588"/>
                  </a:lnTo>
                  <a:lnTo>
                    <a:pt x="255736" y="34588"/>
                  </a:lnTo>
                  <a:lnTo>
                    <a:pt x="246895" y="31143"/>
                  </a:lnTo>
                  <a:lnTo>
                    <a:pt x="229918" y="20810"/>
                  </a:lnTo>
                  <a:lnTo>
                    <a:pt x="214349" y="8898"/>
                  </a:lnTo>
                  <a:lnTo>
                    <a:pt x="200549" y="1722"/>
                  </a:lnTo>
                  <a:lnTo>
                    <a:pt x="193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61781" y="3233968"/>
              <a:ext cx="628650" cy="3175"/>
            </a:xfrm>
            <a:custGeom>
              <a:avLst/>
              <a:gdLst/>
              <a:ahLst/>
              <a:cxnLst/>
              <a:rect l="l" t="t" r="r" b="b"/>
              <a:pathLst>
                <a:path w="628650" h="3175">
                  <a:moveTo>
                    <a:pt x="0" y="2870"/>
                  </a:moveTo>
                  <a:lnTo>
                    <a:pt x="113133" y="2870"/>
                  </a:lnTo>
                </a:path>
                <a:path w="628650" h="3175">
                  <a:moveTo>
                    <a:pt x="250848" y="0"/>
                  </a:moveTo>
                  <a:lnTo>
                    <a:pt x="366856" y="0"/>
                  </a:lnTo>
                </a:path>
                <a:path w="628650" h="3175">
                  <a:moveTo>
                    <a:pt x="504428" y="2870"/>
                  </a:moveTo>
                  <a:lnTo>
                    <a:pt x="628630" y="2870"/>
                  </a:lnTo>
                </a:path>
              </a:pathLst>
            </a:custGeom>
            <a:ln w="70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956254" y="3109321"/>
            <a:ext cx="16751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dirty="0">
                <a:latin typeface="Times New Roman"/>
                <a:cs typeface="Times New Roman"/>
              </a:rPr>
              <a:t>f</a:t>
            </a:r>
            <a:r>
              <a:rPr sz="1350" spc="14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</a:t>
            </a:r>
            <a:r>
              <a:rPr sz="1350" spc="-40" dirty="0">
                <a:latin typeface="Times New Roman"/>
                <a:cs typeface="Times New Roman"/>
              </a:rPr>
              <a:t> </a:t>
            </a:r>
            <a:r>
              <a:rPr sz="3075" spc="75" baseline="-8130" dirty="0">
                <a:latin typeface="Symbol"/>
                <a:cs typeface="Symbol"/>
              </a:rPr>
              <a:t></a:t>
            </a:r>
            <a:r>
              <a:rPr sz="1350" spc="50" dirty="0">
                <a:latin typeface="Times New Roman"/>
                <a:cs typeface="Times New Roman"/>
              </a:rPr>
              <a:t>(0,8)</a:t>
            </a:r>
            <a:r>
              <a:rPr sz="1350" spc="-18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</a:t>
            </a:r>
            <a:r>
              <a:rPr sz="1350" spc="5" dirty="0">
                <a:latin typeface="Times New Roman"/>
                <a:cs typeface="Times New Roman"/>
              </a:rPr>
              <a:t> B</a:t>
            </a:r>
            <a:r>
              <a:rPr sz="1350" spc="-150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</a:t>
            </a:r>
            <a:r>
              <a:rPr sz="1350" spc="-110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Times New Roman"/>
                <a:cs typeface="Times New Roman"/>
              </a:rPr>
              <a:t>C</a:t>
            </a:r>
            <a:r>
              <a:rPr sz="1350" spc="-120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</a:t>
            </a:r>
            <a:r>
              <a:rPr sz="1350" spc="-110" dirty="0">
                <a:latin typeface="Times New Roman"/>
                <a:cs typeface="Times New Roman"/>
              </a:rPr>
              <a:t> </a:t>
            </a:r>
            <a:r>
              <a:rPr sz="1350" spc="10" dirty="0">
                <a:latin typeface="Times New Roman"/>
                <a:cs typeface="Times New Roman"/>
              </a:rPr>
              <a:t>D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67770" y="3154888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439" y="0"/>
                </a:lnTo>
              </a:path>
            </a:pathLst>
          </a:custGeom>
          <a:ln w="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118509" y="3129529"/>
            <a:ext cx="163830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44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65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(5,13)</a:t>
            </a:r>
            <a:r>
              <a:rPr sz="2025" spc="-30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44" baseline="4115" dirty="0">
                <a:latin typeface="Times New Roman"/>
                <a:cs typeface="Times New Roman"/>
              </a:rPr>
              <a:t> </a:t>
            </a:r>
            <a:r>
              <a:rPr sz="2025" spc="120" baseline="4115" dirty="0">
                <a:latin typeface="Times New Roman"/>
                <a:cs typeface="Times New Roman"/>
              </a:rPr>
              <a:t>B</a:t>
            </a:r>
            <a:r>
              <a:rPr sz="2025" spc="120" baseline="4115" dirty="0">
                <a:latin typeface="Symbol"/>
                <a:cs typeface="Symbol"/>
              </a:rPr>
              <a:t></a:t>
            </a:r>
            <a:r>
              <a:rPr sz="2025" spc="-16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C</a:t>
            </a:r>
            <a:r>
              <a:rPr sz="2025" spc="-172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</a:t>
            </a:r>
            <a:r>
              <a:rPr sz="2025" spc="-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D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86979" y="3123128"/>
            <a:ext cx="1727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44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65" dirty="0">
                <a:latin typeface="Times New Roman"/>
                <a:cs typeface="Times New Roman"/>
              </a:rPr>
              <a:t> </a:t>
            </a:r>
            <a:r>
              <a:rPr sz="2025" spc="60" baseline="4115" dirty="0">
                <a:latin typeface="Times New Roman"/>
                <a:cs typeface="Times New Roman"/>
              </a:rPr>
              <a:t>(13,15)</a:t>
            </a:r>
            <a:r>
              <a:rPr sz="2025" spc="60" baseline="4115" dirty="0">
                <a:latin typeface="Symbol"/>
                <a:cs typeface="Symbol"/>
              </a:rPr>
              <a:t></a:t>
            </a:r>
            <a:r>
              <a:rPr sz="2025" spc="-44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A</a:t>
            </a:r>
            <a:r>
              <a:rPr sz="2025" spc="-209" baseline="411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Symbol"/>
                <a:cs typeface="Symbol"/>
              </a:rPr>
              <a:t></a:t>
            </a:r>
            <a:r>
              <a:rPr sz="2025" spc="-217" baseline="4115" dirty="0">
                <a:latin typeface="Times New Roman"/>
                <a:cs typeface="Times New Roman"/>
              </a:rPr>
              <a:t> </a:t>
            </a:r>
            <a:r>
              <a:rPr sz="2025" spc="120" baseline="4115" dirty="0">
                <a:latin typeface="Times New Roman"/>
                <a:cs typeface="Times New Roman"/>
              </a:rPr>
              <a:t>B</a:t>
            </a:r>
            <a:r>
              <a:rPr sz="2025" spc="120" baseline="4115" dirty="0">
                <a:latin typeface="Symbol"/>
                <a:cs typeface="Symbol"/>
              </a:rPr>
              <a:t></a:t>
            </a:r>
            <a:r>
              <a:rPr sz="2025" spc="-209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D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751797" y="3154888"/>
            <a:ext cx="624205" cy="3175"/>
          </a:xfrm>
          <a:custGeom>
            <a:avLst/>
            <a:gdLst/>
            <a:ahLst/>
            <a:cxnLst/>
            <a:rect l="l" t="t" r="r" b="b"/>
            <a:pathLst>
              <a:path w="624204" h="3175">
                <a:moveTo>
                  <a:pt x="0" y="0"/>
                </a:moveTo>
                <a:lnTo>
                  <a:pt x="121327" y="0"/>
                </a:lnTo>
              </a:path>
              <a:path w="624204" h="3175">
                <a:moveTo>
                  <a:pt x="499540" y="2870"/>
                </a:moveTo>
                <a:lnTo>
                  <a:pt x="623599" y="2870"/>
                </a:lnTo>
              </a:path>
            </a:pathLst>
          </a:custGeom>
          <a:ln w="70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829430" y="3129529"/>
            <a:ext cx="15608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spc="44" baseline="4115" dirty="0">
                <a:latin typeface="Times New Roman"/>
                <a:cs typeface="Times New Roman"/>
              </a:rPr>
              <a:t>(4,6)</a:t>
            </a:r>
            <a:r>
              <a:rPr sz="2025" spc="-284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3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A</a:t>
            </a:r>
            <a:r>
              <a:rPr sz="2025" spc="-18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</a:t>
            </a:r>
            <a:r>
              <a:rPr sz="2025" spc="-209" baseline="4115" dirty="0">
                <a:latin typeface="Times New Roman"/>
                <a:cs typeface="Times New Roman"/>
              </a:rPr>
              <a:t> </a:t>
            </a:r>
            <a:r>
              <a:rPr sz="2025" spc="120" baseline="4115" dirty="0">
                <a:latin typeface="Times New Roman"/>
                <a:cs typeface="Times New Roman"/>
              </a:rPr>
              <a:t>B</a:t>
            </a:r>
            <a:r>
              <a:rPr sz="2025" spc="120" baseline="4115" dirty="0">
                <a:latin typeface="Symbol"/>
                <a:cs typeface="Symbol"/>
              </a:rPr>
              <a:t></a:t>
            </a:r>
            <a:r>
              <a:rPr sz="2025" spc="-172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D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028626" y="6008381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327" y="0"/>
                </a:lnTo>
              </a:path>
            </a:pathLst>
          </a:custGeom>
          <a:ln w="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846526" y="5982620"/>
            <a:ext cx="15640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spc="44" baseline="4115" dirty="0">
                <a:latin typeface="Times New Roman"/>
                <a:cs typeface="Times New Roman"/>
              </a:rPr>
              <a:t>(2,3,6,7)</a:t>
            </a:r>
            <a:r>
              <a:rPr sz="2025" spc="44" baseline="4115" dirty="0">
                <a:latin typeface="Symbol"/>
                <a:cs typeface="Symbol"/>
              </a:rPr>
              <a:t></a:t>
            </a:r>
            <a:r>
              <a:rPr sz="2025" spc="-30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A</a:t>
            </a:r>
            <a:r>
              <a:rPr sz="2025" spc="-19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</a:t>
            </a:r>
            <a:r>
              <a:rPr sz="2025" spc="-24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42390" y="6008022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202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147835" y="5979793"/>
            <a:ext cx="173418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7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(4,6,12,14)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7" baseline="4115" dirty="0">
                <a:latin typeface="Times New Roman"/>
                <a:cs typeface="Times New Roman"/>
              </a:rPr>
              <a:t> </a:t>
            </a:r>
            <a:r>
              <a:rPr sz="2025" spc="120" baseline="4115" dirty="0">
                <a:latin typeface="Times New Roman"/>
                <a:cs typeface="Times New Roman"/>
              </a:rPr>
              <a:t>B</a:t>
            </a:r>
            <a:r>
              <a:rPr sz="2025" spc="120" baseline="4115" dirty="0">
                <a:latin typeface="Symbol"/>
                <a:cs typeface="Symbol"/>
              </a:rPr>
              <a:t></a:t>
            </a:r>
            <a:r>
              <a:rPr sz="2025" spc="-390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D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21198" y="6008022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5">
                <a:moveTo>
                  <a:pt x="0" y="0"/>
                </a:moveTo>
                <a:lnTo>
                  <a:pt x="113277" y="0"/>
                </a:lnTo>
              </a:path>
            </a:pathLst>
          </a:custGeom>
          <a:ln w="7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467573" y="5979793"/>
            <a:ext cx="17278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60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025" baseline="4115" dirty="0">
                <a:latin typeface="Times New Roman"/>
                <a:cs typeface="Times New Roman"/>
              </a:rPr>
              <a:t>(2,3,10,11)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B</a:t>
            </a:r>
            <a:r>
              <a:rPr sz="2025" spc="-21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</a:t>
            </a:r>
            <a:r>
              <a:rPr sz="2025" spc="-247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C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094216" y="6008022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4">
                <a:moveTo>
                  <a:pt x="0" y="0"/>
                </a:moveTo>
                <a:lnTo>
                  <a:pt x="113277" y="0"/>
                </a:lnTo>
              </a:path>
              <a:path w="375284">
                <a:moveTo>
                  <a:pt x="250848" y="0"/>
                </a:moveTo>
                <a:lnTo>
                  <a:pt x="374907" y="0"/>
                </a:lnTo>
              </a:path>
            </a:pathLst>
          </a:custGeom>
          <a:ln w="74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6124" y="5979793"/>
            <a:ext cx="165798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25" baseline="4115" dirty="0">
                <a:latin typeface="Times New Roman"/>
                <a:cs typeface="Times New Roman"/>
              </a:rPr>
              <a:t>f</a:t>
            </a:r>
            <a:r>
              <a:rPr sz="2025" spc="232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</a:t>
            </a:r>
            <a:r>
              <a:rPr sz="2025" spc="-52" baseline="41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Symbol"/>
                <a:cs typeface="Symbol"/>
              </a:rPr>
              <a:t></a:t>
            </a:r>
            <a:r>
              <a:rPr sz="1350" spc="-165" dirty="0">
                <a:latin typeface="Times New Roman"/>
                <a:cs typeface="Times New Roman"/>
              </a:rPr>
              <a:t> </a:t>
            </a:r>
            <a:r>
              <a:rPr sz="2025" spc="37" baseline="4115" dirty="0">
                <a:latin typeface="Times New Roman"/>
                <a:cs typeface="Times New Roman"/>
              </a:rPr>
              <a:t>(0,2,8,10)</a:t>
            </a:r>
            <a:r>
              <a:rPr sz="2025" spc="37" baseline="4115" dirty="0">
                <a:latin typeface="Symbol"/>
                <a:cs typeface="Symbol"/>
              </a:rPr>
              <a:t></a:t>
            </a:r>
            <a:r>
              <a:rPr sz="2025" spc="7" baseline="4115" dirty="0">
                <a:latin typeface="Times New Roman"/>
                <a:cs typeface="Times New Roman"/>
              </a:rPr>
              <a:t> B</a:t>
            </a:r>
            <a:r>
              <a:rPr sz="2025" spc="-209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Symbol"/>
                <a:cs typeface="Symbol"/>
              </a:rPr>
              <a:t></a:t>
            </a:r>
            <a:r>
              <a:rPr sz="2025" spc="-165" baseline="4115" dirty="0">
                <a:latin typeface="Times New Roman"/>
                <a:cs typeface="Times New Roman"/>
              </a:rPr>
              <a:t> </a:t>
            </a:r>
            <a:r>
              <a:rPr sz="2025" spc="7" baseline="4115" dirty="0">
                <a:latin typeface="Times New Roman"/>
                <a:cs typeface="Times New Roman"/>
              </a:rPr>
              <a:t>D</a:t>
            </a:r>
            <a:endParaRPr sz="2025" baseline="4115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18809" y="1127514"/>
            <a:ext cx="345440" cy="346075"/>
          </a:xfrm>
          <a:custGeom>
            <a:avLst/>
            <a:gdLst/>
            <a:ahLst/>
            <a:cxnLst/>
            <a:rect l="l" t="t" r="r" b="b"/>
            <a:pathLst>
              <a:path w="345439" h="346075">
                <a:moveTo>
                  <a:pt x="0" y="0"/>
                </a:moveTo>
                <a:lnTo>
                  <a:pt x="345222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863158" y="993941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127390" y="1185828"/>
            <a:ext cx="12433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3580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20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590086" y="1239195"/>
            <a:ext cx="421005" cy="1543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  <a:spcBef>
                <a:spcPts val="270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2058902" y="1468135"/>
          <a:ext cx="1381759" cy="1382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" name="object 71"/>
          <p:cNvSpPr/>
          <p:nvPr/>
        </p:nvSpPr>
        <p:spPr>
          <a:xfrm>
            <a:off x="4050851" y="1127514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581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195273" y="993941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459778" y="1185828"/>
            <a:ext cx="12452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  <a:tab pos="702945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22574" y="1239195"/>
            <a:ext cx="421005" cy="1543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70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391304" y="1468135"/>
          <a:ext cx="1381759" cy="1382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6382952" y="1127514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581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527662" y="993941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91879" y="1185828"/>
            <a:ext cx="12452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2945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254675" y="1239195"/>
            <a:ext cx="421005" cy="1543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70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6723405" y="1468135"/>
          <a:ext cx="1381759" cy="1382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310"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8716778" y="1127514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725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861487" y="993941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123979" y="1185828"/>
            <a:ext cx="12452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3580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586775" y="1239195"/>
            <a:ext cx="421005" cy="1543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70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9057374" y="1468135"/>
          <a:ext cx="1381124" cy="1382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310"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object 86"/>
          <p:cNvSpPr/>
          <p:nvPr/>
        </p:nvSpPr>
        <p:spPr>
          <a:xfrm>
            <a:off x="1677063" y="397597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595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821772" y="3842540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086004" y="4036006"/>
            <a:ext cx="12452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3580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48700" y="4091382"/>
            <a:ext cx="421005" cy="15411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54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15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2017530" y="4316590"/>
          <a:ext cx="1384300" cy="13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73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6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4011319" y="3975970"/>
            <a:ext cx="345440" cy="346075"/>
          </a:xfrm>
          <a:custGeom>
            <a:avLst/>
            <a:gdLst/>
            <a:ahLst/>
            <a:cxnLst/>
            <a:rect l="l" t="t" r="r" b="b"/>
            <a:pathLst>
              <a:path w="345439" h="346075">
                <a:moveTo>
                  <a:pt x="0" y="0"/>
                </a:moveTo>
                <a:lnTo>
                  <a:pt x="345150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4155598" y="3842540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419815" y="4036006"/>
            <a:ext cx="12433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3580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20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80742" y="4091382"/>
            <a:ext cx="421640" cy="15411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54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1115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95" name="object 95"/>
          <p:cNvGraphicFramePr>
            <a:graphicFrameLocks noGrp="1"/>
          </p:cNvGraphicFramePr>
          <p:nvPr/>
        </p:nvGraphicFramePr>
        <p:xfrm>
          <a:off x="4351341" y="4316590"/>
          <a:ext cx="1381759" cy="13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4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" name="object 96"/>
          <p:cNvSpPr/>
          <p:nvPr/>
        </p:nvSpPr>
        <p:spPr>
          <a:xfrm>
            <a:off x="6343420" y="397597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581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487698" y="3842540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52347" y="4036006"/>
            <a:ext cx="12433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  <a:tab pos="702945" algn="l"/>
              </a:tabLst>
            </a:pPr>
            <a:r>
              <a:rPr sz="1350" spc="25" dirty="0">
                <a:latin typeface="Arial"/>
                <a:cs typeface="Arial"/>
              </a:rPr>
              <a:t>00	01	11</a:t>
            </a:r>
            <a:r>
              <a:rPr sz="1350" spc="120" dirty="0">
                <a:latin typeface="Arial"/>
                <a:cs typeface="Arial"/>
              </a:rPr>
              <a:t> 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214999" y="4091382"/>
            <a:ext cx="421005" cy="15411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  <a:spcBef>
                <a:spcPts val="254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15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100" name="object 100"/>
          <p:cNvGraphicFramePr>
            <a:graphicFrameLocks noGrp="1"/>
          </p:cNvGraphicFramePr>
          <p:nvPr/>
        </p:nvGraphicFramePr>
        <p:xfrm>
          <a:off x="6683872" y="4316590"/>
          <a:ext cx="1383665" cy="13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60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6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6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" name="object 101"/>
          <p:cNvSpPr/>
          <p:nvPr/>
        </p:nvSpPr>
        <p:spPr>
          <a:xfrm>
            <a:off x="8675520" y="397597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0"/>
                </a:moveTo>
                <a:lnTo>
                  <a:pt x="345581" y="345741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820229" y="3842540"/>
            <a:ext cx="2813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25" dirty="0">
                <a:latin typeface="Arial"/>
                <a:cs typeface="Arial"/>
              </a:rPr>
              <a:t>CD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084447" y="4036006"/>
            <a:ext cx="12452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8140" algn="l"/>
                <a:tab pos="702945" algn="l"/>
                <a:tab pos="1028065" algn="l"/>
              </a:tabLst>
            </a:pPr>
            <a:r>
              <a:rPr sz="1350" spc="45" dirty="0">
                <a:latin typeface="Arial"/>
                <a:cs typeface="Arial"/>
              </a:rPr>
              <a:t>0</a:t>
            </a:r>
            <a:r>
              <a:rPr sz="1350" spc="5" dirty="0">
                <a:latin typeface="Arial"/>
                <a:cs typeface="Arial"/>
              </a:rPr>
              <a:t>0</a:t>
            </a:r>
            <a:r>
              <a:rPr sz="1350" dirty="0">
                <a:latin typeface="Arial"/>
                <a:cs typeface="Arial"/>
              </a:rPr>
              <a:t>	</a:t>
            </a:r>
            <a:r>
              <a:rPr sz="1350" spc="45" dirty="0">
                <a:latin typeface="Arial"/>
                <a:cs typeface="Arial"/>
              </a:rPr>
              <a:t>0</a:t>
            </a:r>
            <a:r>
              <a:rPr sz="1350" spc="5" dirty="0">
                <a:latin typeface="Arial"/>
                <a:cs typeface="Arial"/>
              </a:rPr>
              <a:t>1</a:t>
            </a:r>
            <a:r>
              <a:rPr sz="1350" dirty="0">
                <a:latin typeface="Arial"/>
                <a:cs typeface="Arial"/>
              </a:rPr>
              <a:t>	</a:t>
            </a:r>
            <a:r>
              <a:rPr sz="1350" spc="45" dirty="0">
                <a:latin typeface="Arial"/>
                <a:cs typeface="Arial"/>
              </a:rPr>
              <a:t>1</a:t>
            </a:r>
            <a:r>
              <a:rPr sz="1350" spc="5" dirty="0">
                <a:latin typeface="Arial"/>
                <a:cs typeface="Arial"/>
              </a:rPr>
              <a:t>1</a:t>
            </a:r>
            <a:r>
              <a:rPr sz="1350" dirty="0">
                <a:latin typeface="Arial"/>
                <a:cs typeface="Arial"/>
              </a:rPr>
              <a:t>	</a:t>
            </a: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547100" y="4091382"/>
            <a:ext cx="421005" cy="15411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350" spc="-10" dirty="0">
                <a:latin typeface="Arial"/>
                <a:cs typeface="Arial"/>
              </a:rPr>
              <a:t>AB</a:t>
            </a:r>
            <a:endParaRPr sz="135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54"/>
              </a:spcBef>
            </a:pPr>
            <a:r>
              <a:rPr sz="1350" spc="45" dirty="0">
                <a:latin typeface="Arial"/>
                <a:cs typeface="Arial"/>
              </a:rPr>
              <a:t>00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15"/>
              </a:spcBef>
            </a:pPr>
            <a:r>
              <a:rPr sz="1350" spc="45" dirty="0">
                <a:latin typeface="Arial"/>
                <a:cs typeface="Arial"/>
              </a:rPr>
              <a:t>01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5"/>
              </a:spcBef>
            </a:pPr>
            <a:r>
              <a:rPr sz="1350" spc="45" dirty="0">
                <a:latin typeface="Arial"/>
                <a:cs typeface="Arial"/>
              </a:rPr>
              <a:t>11</a:t>
            </a:r>
            <a:endParaRPr sz="1350">
              <a:latin typeface="Arial"/>
              <a:cs typeface="Arial"/>
            </a:endParaRPr>
          </a:p>
          <a:p>
            <a:pPr marL="203835">
              <a:lnSpc>
                <a:spcPct val="100000"/>
              </a:lnSpc>
              <a:spcBef>
                <a:spcPts val="1100"/>
              </a:spcBef>
            </a:pPr>
            <a:r>
              <a:rPr sz="1350" spc="45" dirty="0"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9015972" y="4316590"/>
          <a:ext cx="1381125" cy="13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4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b="1" dirty="0">
                          <a:latin typeface="Arial"/>
                          <a:cs typeface="Arial"/>
                        </a:rPr>
                        <a:t>1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1632140" y="911372"/>
            <a:ext cx="9071610" cy="5447030"/>
          </a:xfrm>
          <a:custGeom>
            <a:avLst/>
            <a:gdLst/>
            <a:ahLst/>
            <a:cxnLst/>
            <a:rect l="l" t="t" r="r" b="b"/>
            <a:pathLst>
              <a:path w="9071610" h="5447030">
                <a:moveTo>
                  <a:pt x="6868864" y="0"/>
                </a:moveTo>
                <a:lnTo>
                  <a:pt x="6868864" y="5446622"/>
                </a:lnTo>
              </a:path>
              <a:path w="9071610" h="5447030">
                <a:moveTo>
                  <a:pt x="4535038" y="0"/>
                </a:moveTo>
                <a:lnTo>
                  <a:pt x="4535038" y="5446622"/>
                </a:lnTo>
              </a:path>
              <a:path w="9071610" h="5447030">
                <a:moveTo>
                  <a:pt x="2202650" y="0"/>
                </a:moveTo>
                <a:lnTo>
                  <a:pt x="2202651" y="5446622"/>
                </a:lnTo>
              </a:path>
              <a:path w="9071610" h="5447030">
                <a:moveTo>
                  <a:pt x="0" y="2724166"/>
                </a:moveTo>
                <a:lnTo>
                  <a:pt x="9071587" y="2724166"/>
                </a:lnTo>
              </a:path>
            </a:pathLst>
          </a:custGeom>
          <a:ln w="10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743026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4682" y="195783"/>
            <a:ext cx="28047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5" dirty="0"/>
              <a:t>Four-Variable</a:t>
            </a:r>
            <a:r>
              <a:rPr sz="2500" spc="-50" dirty="0"/>
              <a:t> </a:t>
            </a:r>
            <a:r>
              <a:rPr sz="2500" spc="-10" dirty="0"/>
              <a:t>K-Maps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9729602" y="2499041"/>
            <a:ext cx="280670" cy="285750"/>
            <a:chOff x="9729602" y="2499041"/>
            <a:chExt cx="280670" cy="285750"/>
          </a:xfrm>
        </p:grpSpPr>
        <p:sp>
          <p:nvSpPr>
            <p:cNvPr id="5" name="object 5"/>
            <p:cNvSpPr/>
            <p:nvPr/>
          </p:nvSpPr>
          <p:spPr>
            <a:xfrm>
              <a:off x="9731330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967" y="0"/>
                  </a:moveTo>
                  <a:lnTo>
                    <a:pt x="35686" y="0"/>
                  </a:lnTo>
                  <a:lnTo>
                    <a:pt x="22198" y="3369"/>
                  </a:lnTo>
                  <a:lnTo>
                    <a:pt x="10396" y="11652"/>
                  </a:lnTo>
                  <a:lnTo>
                    <a:pt x="1685" y="23446"/>
                  </a:lnTo>
                  <a:lnTo>
                    <a:pt x="0" y="36924"/>
                  </a:lnTo>
                  <a:lnTo>
                    <a:pt x="0" y="244853"/>
                  </a:lnTo>
                  <a:lnTo>
                    <a:pt x="1685" y="258331"/>
                  </a:lnTo>
                  <a:lnTo>
                    <a:pt x="10396" y="270124"/>
                  </a:lnTo>
                  <a:lnTo>
                    <a:pt x="22198" y="27840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408"/>
                  </a:lnTo>
                  <a:lnTo>
                    <a:pt x="265116" y="270124"/>
                  </a:lnTo>
                  <a:lnTo>
                    <a:pt x="273827" y="258331"/>
                  </a:lnTo>
                  <a:lnTo>
                    <a:pt x="276918" y="244853"/>
                  </a:lnTo>
                  <a:lnTo>
                    <a:pt x="276918" y="36924"/>
                  </a:lnTo>
                  <a:lnTo>
                    <a:pt x="273827" y="23446"/>
                  </a:lnTo>
                  <a:lnTo>
                    <a:pt x="265116" y="11652"/>
                  </a:lnTo>
                  <a:lnTo>
                    <a:pt x="253455" y="336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31330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6924"/>
                  </a:moveTo>
                  <a:lnTo>
                    <a:pt x="0" y="244853"/>
                  </a:lnTo>
                  <a:lnTo>
                    <a:pt x="22198" y="27840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408"/>
                  </a:lnTo>
                  <a:lnTo>
                    <a:pt x="265116" y="270124"/>
                  </a:lnTo>
                  <a:lnTo>
                    <a:pt x="273827" y="258331"/>
                  </a:lnTo>
                  <a:lnTo>
                    <a:pt x="276918" y="244853"/>
                  </a:lnTo>
                  <a:lnTo>
                    <a:pt x="276918" y="36924"/>
                  </a:lnTo>
                  <a:lnTo>
                    <a:pt x="273827" y="23446"/>
                  </a:lnTo>
                  <a:lnTo>
                    <a:pt x="265116" y="11652"/>
                  </a:lnTo>
                  <a:lnTo>
                    <a:pt x="253455" y="3369"/>
                  </a:lnTo>
                  <a:lnTo>
                    <a:pt x="239967" y="0"/>
                  </a:lnTo>
                  <a:lnTo>
                    <a:pt x="35686" y="0"/>
                  </a:lnTo>
                  <a:lnTo>
                    <a:pt x="22198" y="3369"/>
                  </a:lnTo>
                  <a:lnTo>
                    <a:pt x="10396" y="11652"/>
                  </a:lnTo>
                  <a:lnTo>
                    <a:pt x="1685" y="23446"/>
                  </a:lnTo>
                  <a:lnTo>
                    <a:pt x="0" y="3692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069182" y="2164614"/>
            <a:ext cx="280670" cy="285750"/>
            <a:chOff x="10069182" y="2164614"/>
            <a:chExt cx="280670" cy="285750"/>
          </a:xfrm>
        </p:grpSpPr>
        <p:sp>
          <p:nvSpPr>
            <p:cNvPr id="8" name="object 8"/>
            <p:cNvSpPr/>
            <p:nvPr/>
          </p:nvSpPr>
          <p:spPr>
            <a:xfrm>
              <a:off x="10070910" y="2166342"/>
              <a:ext cx="276860" cy="282575"/>
            </a:xfrm>
            <a:custGeom>
              <a:avLst/>
              <a:gdLst/>
              <a:ahLst/>
              <a:cxnLst/>
              <a:rect l="l" t="t" r="r" b="b"/>
              <a:pathLst>
                <a:path w="276859" h="282575">
                  <a:moveTo>
                    <a:pt x="241513" y="0"/>
                  </a:moveTo>
                  <a:lnTo>
                    <a:pt x="37231" y="0"/>
                  </a:lnTo>
                  <a:lnTo>
                    <a:pt x="23743" y="3509"/>
                  </a:lnTo>
                  <a:lnTo>
                    <a:pt x="11661" y="12074"/>
                  </a:lnTo>
                  <a:lnTo>
                    <a:pt x="3371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3371" y="258331"/>
                  </a:lnTo>
                  <a:lnTo>
                    <a:pt x="11661" y="270124"/>
                  </a:lnTo>
                  <a:lnTo>
                    <a:pt x="23743" y="278829"/>
                  </a:lnTo>
                  <a:lnTo>
                    <a:pt x="37231" y="282198"/>
                  </a:lnTo>
                  <a:lnTo>
                    <a:pt x="241513" y="282198"/>
                  </a:lnTo>
                  <a:lnTo>
                    <a:pt x="255001" y="278829"/>
                  </a:lnTo>
                  <a:lnTo>
                    <a:pt x="266802" y="270124"/>
                  </a:lnTo>
                  <a:lnTo>
                    <a:pt x="275092" y="258331"/>
                  </a:lnTo>
                  <a:lnTo>
                    <a:pt x="276778" y="244993"/>
                  </a:lnTo>
                  <a:lnTo>
                    <a:pt x="276778" y="37345"/>
                  </a:lnTo>
                  <a:lnTo>
                    <a:pt x="275092" y="23867"/>
                  </a:lnTo>
                  <a:lnTo>
                    <a:pt x="266802" y="12074"/>
                  </a:lnTo>
                  <a:lnTo>
                    <a:pt x="255001" y="3509"/>
                  </a:lnTo>
                  <a:lnTo>
                    <a:pt x="2415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70910" y="2166342"/>
              <a:ext cx="276860" cy="282575"/>
            </a:xfrm>
            <a:custGeom>
              <a:avLst/>
              <a:gdLst/>
              <a:ahLst/>
              <a:cxnLst/>
              <a:rect l="l" t="t" r="r" b="b"/>
              <a:pathLst>
                <a:path w="276859" h="282575">
                  <a:moveTo>
                    <a:pt x="0" y="37345"/>
                  </a:moveTo>
                  <a:lnTo>
                    <a:pt x="0" y="244993"/>
                  </a:lnTo>
                  <a:lnTo>
                    <a:pt x="23743" y="278829"/>
                  </a:lnTo>
                  <a:lnTo>
                    <a:pt x="37231" y="282198"/>
                  </a:lnTo>
                  <a:lnTo>
                    <a:pt x="241513" y="282198"/>
                  </a:lnTo>
                  <a:lnTo>
                    <a:pt x="255001" y="278829"/>
                  </a:lnTo>
                  <a:lnTo>
                    <a:pt x="266802" y="270124"/>
                  </a:lnTo>
                  <a:lnTo>
                    <a:pt x="275092" y="258331"/>
                  </a:lnTo>
                  <a:lnTo>
                    <a:pt x="276778" y="244993"/>
                  </a:lnTo>
                  <a:lnTo>
                    <a:pt x="276778" y="37345"/>
                  </a:lnTo>
                  <a:lnTo>
                    <a:pt x="275092" y="23867"/>
                  </a:lnTo>
                  <a:lnTo>
                    <a:pt x="266802" y="12074"/>
                  </a:lnTo>
                  <a:lnTo>
                    <a:pt x="255001" y="3509"/>
                  </a:lnTo>
                  <a:lnTo>
                    <a:pt x="241513" y="0"/>
                  </a:lnTo>
                  <a:lnTo>
                    <a:pt x="37231" y="0"/>
                  </a:lnTo>
                  <a:lnTo>
                    <a:pt x="23743" y="3509"/>
                  </a:lnTo>
                  <a:lnTo>
                    <a:pt x="11661" y="12074"/>
                  </a:lnTo>
                  <a:lnTo>
                    <a:pt x="3371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397047" y="2164614"/>
            <a:ext cx="280670" cy="285750"/>
            <a:chOff x="9397047" y="2164614"/>
            <a:chExt cx="280670" cy="285750"/>
          </a:xfrm>
        </p:grpSpPr>
        <p:sp>
          <p:nvSpPr>
            <p:cNvPr id="11" name="object 11"/>
            <p:cNvSpPr/>
            <p:nvPr/>
          </p:nvSpPr>
          <p:spPr>
            <a:xfrm>
              <a:off x="9398775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239967" y="0"/>
                  </a:moveTo>
                  <a:lnTo>
                    <a:pt x="36950" y="0"/>
                  </a:lnTo>
                  <a:lnTo>
                    <a:pt x="21776" y="3509"/>
                  </a:lnTo>
                  <a:lnTo>
                    <a:pt x="9975" y="12074"/>
                  </a:lnTo>
                  <a:lnTo>
                    <a:pt x="1685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1685" y="258331"/>
                  </a:lnTo>
                  <a:lnTo>
                    <a:pt x="9975" y="270124"/>
                  </a:lnTo>
                  <a:lnTo>
                    <a:pt x="21776" y="278829"/>
                  </a:lnTo>
                  <a:lnTo>
                    <a:pt x="36950" y="282198"/>
                  </a:lnTo>
                  <a:lnTo>
                    <a:pt x="239967" y="282198"/>
                  </a:lnTo>
                  <a:lnTo>
                    <a:pt x="253455" y="278829"/>
                  </a:lnTo>
                  <a:lnTo>
                    <a:pt x="265116" y="270124"/>
                  </a:lnTo>
                  <a:lnTo>
                    <a:pt x="273406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406" y="23867"/>
                  </a:lnTo>
                  <a:lnTo>
                    <a:pt x="265116" y="12074"/>
                  </a:lnTo>
                  <a:lnTo>
                    <a:pt x="253455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98775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0" y="37345"/>
                  </a:moveTo>
                  <a:lnTo>
                    <a:pt x="0" y="244993"/>
                  </a:lnTo>
                  <a:lnTo>
                    <a:pt x="21776" y="278829"/>
                  </a:lnTo>
                  <a:lnTo>
                    <a:pt x="36950" y="282198"/>
                  </a:lnTo>
                  <a:lnTo>
                    <a:pt x="239967" y="282198"/>
                  </a:lnTo>
                  <a:lnTo>
                    <a:pt x="253455" y="278829"/>
                  </a:lnTo>
                  <a:lnTo>
                    <a:pt x="265116" y="270124"/>
                  </a:lnTo>
                  <a:lnTo>
                    <a:pt x="273406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406" y="23867"/>
                  </a:lnTo>
                  <a:lnTo>
                    <a:pt x="265116" y="12074"/>
                  </a:lnTo>
                  <a:lnTo>
                    <a:pt x="253455" y="3509"/>
                  </a:lnTo>
                  <a:lnTo>
                    <a:pt x="239967" y="0"/>
                  </a:lnTo>
                  <a:lnTo>
                    <a:pt x="36950" y="0"/>
                  </a:lnTo>
                  <a:lnTo>
                    <a:pt x="21776" y="3509"/>
                  </a:lnTo>
                  <a:lnTo>
                    <a:pt x="9975" y="12074"/>
                  </a:lnTo>
                  <a:lnTo>
                    <a:pt x="1685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069182" y="1486074"/>
            <a:ext cx="280670" cy="285750"/>
            <a:chOff x="10069182" y="1486074"/>
            <a:chExt cx="280670" cy="285750"/>
          </a:xfrm>
        </p:grpSpPr>
        <p:sp>
          <p:nvSpPr>
            <p:cNvPr id="14" name="object 14"/>
            <p:cNvSpPr/>
            <p:nvPr/>
          </p:nvSpPr>
          <p:spPr>
            <a:xfrm>
              <a:off x="10070910" y="1487801"/>
              <a:ext cx="276860" cy="281940"/>
            </a:xfrm>
            <a:custGeom>
              <a:avLst/>
              <a:gdLst/>
              <a:ahLst/>
              <a:cxnLst/>
              <a:rect l="l" t="t" r="r" b="b"/>
              <a:pathLst>
                <a:path w="276859" h="281939">
                  <a:moveTo>
                    <a:pt x="241513" y="0"/>
                  </a:moveTo>
                  <a:lnTo>
                    <a:pt x="37231" y="0"/>
                  </a:lnTo>
                  <a:lnTo>
                    <a:pt x="23743" y="3509"/>
                  </a:lnTo>
                  <a:lnTo>
                    <a:pt x="11661" y="11793"/>
                  </a:lnTo>
                  <a:lnTo>
                    <a:pt x="3371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3371" y="258471"/>
                  </a:lnTo>
                  <a:lnTo>
                    <a:pt x="11661" y="270124"/>
                  </a:lnTo>
                  <a:lnTo>
                    <a:pt x="23743" y="278548"/>
                  </a:lnTo>
                  <a:lnTo>
                    <a:pt x="37231" y="281918"/>
                  </a:lnTo>
                  <a:lnTo>
                    <a:pt x="241513" y="281918"/>
                  </a:lnTo>
                  <a:lnTo>
                    <a:pt x="255001" y="278548"/>
                  </a:lnTo>
                  <a:lnTo>
                    <a:pt x="266802" y="270124"/>
                  </a:lnTo>
                  <a:lnTo>
                    <a:pt x="275092" y="258471"/>
                  </a:lnTo>
                  <a:lnTo>
                    <a:pt x="276778" y="244993"/>
                  </a:lnTo>
                  <a:lnTo>
                    <a:pt x="276778" y="37345"/>
                  </a:lnTo>
                  <a:lnTo>
                    <a:pt x="275092" y="23867"/>
                  </a:lnTo>
                  <a:lnTo>
                    <a:pt x="266802" y="11793"/>
                  </a:lnTo>
                  <a:lnTo>
                    <a:pt x="255001" y="3509"/>
                  </a:lnTo>
                  <a:lnTo>
                    <a:pt x="2415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70910" y="1487801"/>
              <a:ext cx="276860" cy="281940"/>
            </a:xfrm>
            <a:custGeom>
              <a:avLst/>
              <a:gdLst/>
              <a:ahLst/>
              <a:cxnLst/>
              <a:rect l="l" t="t" r="r" b="b"/>
              <a:pathLst>
                <a:path w="276859" h="281939">
                  <a:moveTo>
                    <a:pt x="0" y="37345"/>
                  </a:moveTo>
                  <a:lnTo>
                    <a:pt x="0" y="244993"/>
                  </a:lnTo>
                  <a:lnTo>
                    <a:pt x="23743" y="278548"/>
                  </a:lnTo>
                  <a:lnTo>
                    <a:pt x="37231" y="281918"/>
                  </a:lnTo>
                  <a:lnTo>
                    <a:pt x="241513" y="281918"/>
                  </a:lnTo>
                  <a:lnTo>
                    <a:pt x="255001" y="278548"/>
                  </a:lnTo>
                  <a:lnTo>
                    <a:pt x="266802" y="270124"/>
                  </a:lnTo>
                  <a:lnTo>
                    <a:pt x="275092" y="258471"/>
                  </a:lnTo>
                  <a:lnTo>
                    <a:pt x="276778" y="244993"/>
                  </a:lnTo>
                  <a:lnTo>
                    <a:pt x="276778" y="37345"/>
                  </a:lnTo>
                  <a:lnTo>
                    <a:pt x="275092" y="23867"/>
                  </a:lnTo>
                  <a:lnTo>
                    <a:pt x="266802" y="11793"/>
                  </a:lnTo>
                  <a:lnTo>
                    <a:pt x="255001" y="3509"/>
                  </a:lnTo>
                  <a:lnTo>
                    <a:pt x="241513" y="0"/>
                  </a:lnTo>
                  <a:lnTo>
                    <a:pt x="37231" y="0"/>
                  </a:lnTo>
                  <a:lnTo>
                    <a:pt x="23743" y="3509"/>
                  </a:lnTo>
                  <a:lnTo>
                    <a:pt x="11661" y="11793"/>
                  </a:lnTo>
                  <a:lnTo>
                    <a:pt x="3371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729602" y="1830468"/>
            <a:ext cx="280670" cy="285750"/>
            <a:chOff x="9729602" y="1830468"/>
            <a:chExt cx="280670" cy="285750"/>
          </a:xfrm>
        </p:grpSpPr>
        <p:sp>
          <p:nvSpPr>
            <p:cNvPr id="17" name="object 17"/>
            <p:cNvSpPr/>
            <p:nvPr/>
          </p:nvSpPr>
          <p:spPr>
            <a:xfrm>
              <a:off x="9731330" y="1832196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967" y="0"/>
                  </a:moveTo>
                  <a:lnTo>
                    <a:pt x="35686" y="0"/>
                  </a:lnTo>
                  <a:lnTo>
                    <a:pt x="22198" y="3509"/>
                  </a:lnTo>
                  <a:lnTo>
                    <a:pt x="10396" y="11793"/>
                  </a:lnTo>
                  <a:lnTo>
                    <a:pt x="1685" y="23586"/>
                  </a:lnTo>
                  <a:lnTo>
                    <a:pt x="0" y="37064"/>
                  </a:lnTo>
                  <a:lnTo>
                    <a:pt x="0" y="244993"/>
                  </a:lnTo>
                  <a:lnTo>
                    <a:pt x="1685" y="258471"/>
                  </a:lnTo>
                  <a:lnTo>
                    <a:pt x="10396" y="270265"/>
                  </a:lnTo>
                  <a:lnTo>
                    <a:pt x="22198" y="27854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116" y="270265"/>
                  </a:lnTo>
                  <a:lnTo>
                    <a:pt x="273827" y="258471"/>
                  </a:lnTo>
                  <a:lnTo>
                    <a:pt x="276918" y="244993"/>
                  </a:lnTo>
                  <a:lnTo>
                    <a:pt x="276918" y="37064"/>
                  </a:lnTo>
                  <a:lnTo>
                    <a:pt x="273827" y="23586"/>
                  </a:lnTo>
                  <a:lnTo>
                    <a:pt x="265116" y="11793"/>
                  </a:lnTo>
                  <a:lnTo>
                    <a:pt x="253455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31330" y="1832196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7064"/>
                  </a:moveTo>
                  <a:lnTo>
                    <a:pt x="0" y="244993"/>
                  </a:lnTo>
                  <a:lnTo>
                    <a:pt x="22198" y="27854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116" y="270265"/>
                  </a:lnTo>
                  <a:lnTo>
                    <a:pt x="273827" y="258471"/>
                  </a:lnTo>
                  <a:lnTo>
                    <a:pt x="276918" y="244993"/>
                  </a:lnTo>
                  <a:lnTo>
                    <a:pt x="276918" y="37064"/>
                  </a:lnTo>
                  <a:lnTo>
                    <a:pt x="273827" y="23586"/>
                  </a:lnTo>
                  <a:lnTo>
                    <a:pt x="265116" y="11793"/>
                  </a:lnTo>
                  <a:lnTo>
                    <a:pt x="253455" y="3509"/>
                  </a:lnTo>
                  <a:lnTo>
                    <a:pt x="239967" y="0"/>
                  </a:lnTo>
                  <a:lnTo>
                    <a:pt x="35686" y="0"/>
                  </a:lnTo>
                  <a:lnTo>
                    <a:pt x="22198" y="3509"/>
                  </a:lnTo>
                  <a:lnTo>
                    <a:pt x="10396" y="11793"/>
                  </a:lnTo>
                  <a:lnTo>
                    <a:pt x="1685" y="23586"/>
                  </a:lnTo>
                  <a:lnTo>
                    <a:pt x="0" y="3706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397047" y="1486074"/>
            <a:ext cx="280670" cy="285750"/>
            <a:chOff x="9397047" y="1486074"/>
            <a:chExt cx="280670" cy="285750"/>
          </a:xfrm>
        </p:grpSpPr>
        <p:sp>
          <p:nvSpPr>
            <p:cNvPr id="20" name="object 20"/>
            <p:cNvSpPr/>
            <p:nvPr/>
          </p:nvSpPr>
          <p:spPr>
            <a:xfrm>
              <a:off x="9398775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967" y="0"/>
                  </a:moveTo>
                  <a:lnTo>
                    <a:pt x="36950" y="0"/>
                  </a:lnTo>
                  <a:lnTo>
                    <a:pt x="21776" y="3509"/>
                  </a:lnTo>
                  <a:lnTo>
                    <a:pt x="9975" y="11793"/>
                  </a:lnTo>
                  <a:lnTo>
                    <a:pt x="1685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1685" y="258471"/>
                  </a:lnTo>
                  <a:lnTo>
                    <a:pt x="9975" y="270124"/>
                  </a:lnTo>
                  <a:lnTo>
                    <a:pt x="21776" y="278548"/>
                  </a:lnTo>
                  <a:lnTo>
                    <a:pt x="36950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116" y="270124"/>
                  </a:lnTo>
                  <a:lnTo>
                    <a:pt x="273406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406" y="23867"/>
                  </a:lnTo>
                  <a:lnTo>
                    <a:pt x="265116" y="11793"/>
                  </a:lnTo>
                  <a:lnTo>
                    <a:pt x="253455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98775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7345"/>
                  </a:moveTo>
                  <a:lnTo>
                    <a:pt x="0" y="244993"/>
                  </a:lnTo>
                  <a:lnTo>
                    <a:pt x="21776" y="278548"/>
                  </a:lnTo>
                  <a:lnTo>
                    <a:pt x="36950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116" y="270124"/>
                  </a:lnTo>
                  <a:lnTo>
                    <a:pt x="273406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406" y="23867"/>
                  </a:lnTo>
                  <a:lnTo>
                    <a:pt x="265116" y="11793"/>
                  </a:lnTo>
                  <a:lnTo>
                    <a:pt x="253455" y="3509"/>
                  </a:lnTo>
                  <a:lnTo>
                    <a:pt x="239967" y="0"/>
                  </a:lnTo>
                  <a:lnTo>
                    <a:pt x="36950" y="0"/>
                  </a:lnTo>
                  <a:lnTo>
                    <a:pt x="21776" y="3509"/>
                  </a:lnTo>
                  <a:lnTo>
                    <a:pt x="9975" y="11793"/>
                  </a:lnTo>
                  <a:lnTo>
                    <a:pt x="1685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055781" y="2499041"/>
            <a:ext cx="280670" cy="285750"/>
            <a:chOff x="9055781" y="2499041"/>
            <a:chExt cx="280670" cy="285750"/>
          </a:xfrm>
        </p:grpSpPr>
        <p:sp>
          <p:nvSpPr>
            <p:cNvPr id="23" name="object 23"/>
            <p:cNvSpPr/>
            <p:nvPr/>
          </p:nvSpPr>
          <p:spPr>
            <a:xfrm>
              <a:off x="9057509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41653" y="0"/>
                  </a:moveTo>
                  <a:lnTo>
                    <a:pt x="37372" y="0"/>
                  </a:lnTo>
                  <a:lnTo>
                    <a:pt x="23884" y="3369"/>
                  </a:lnTo>
                  <a:lnTo>
                    <a:pt x="11801" y="11652"/>
                  </a:lnTo>
                  <a:lnTo>
                    <a:pt x="3512" y="23446"/>
                  </a:lnTo>
                  <a:lnTo>
                    <a:pt x="0" y="36924"/>
                  </a:lnTo>
                  <a:lnTo>
                    <a:pt x="0" y="244853"/>
                  </a:lnTo>
                  <a:lnTo>
                    <a:pt x="3512" y="258331"/>
                  </a:lnTo>
                  <a:lnTo>
                    <a:pt x="11801" y="270124"/>
                  </a:lnTo>
                  <a:lnTo>
                    <a:pt x="23884" y="278408"/>
                  </a:lnTo>
                  <a:lnTo>
                    <a:pt x="37372" y="281918"/>
                  </a:lnTo>
                  <a:lnTo>
                    <a:pt x="241653" y="281918"/>
                  </a:lnTo>
                  <a:lnTo>
                    <a:pt x="255141" y="278408"/>
                  </a:lnTo>
                  <a:lnTo>
                    <a:pt x="266943" y="270124"/>
                  </a:lnTo>
                  <a:lnTo>
                    <a:pt x="275232" y="258331"/>
                  </a:lnTo>
                  <a:lnTo>
                    <a:pt x="276918" y="244853"/>
                  </a:lnTo>
                  <a:lnTo>
                    <a:pt x="276918" y="36924"/>
                  </a:lnTo>
                  <a:lnTo>
                    <a:pt x="275232" y="23446"/>
                  </a:lnTo>
                  <a:lnTo>
                    <a:pt x="266943" y="11652"/>
                  </a:lnTo>
                  <a:lnTo>
                    <a:pt x="255141" y="3369"/>
                  </a:lnTo>
                  <a:lnTo>
                    <a:pt x="24165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57509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6924"/>
                  </a:moveTo>
                  <a:lnTo>
                    <a:pt x="0" y="244853"/>
                  </a:lnTo>
                  <a:lnTo>
                    <a:pt x="23884" y="278408"/>
                  </a:lnTo>
                  <a:lnTo>
                    <a:pt x="37372" y="281918"/>
                  </a:lnTo>
                  <a:lnTo>
                    <a:pt x="241653" y="281918"/>
                  </a:lnTo>
                  <a:lnTo>
                    <a:pt x="255141" y="278408"/>
                  </a:lnTo>
                  <a:lnTo>
                    <a:pt x="266943" y="270124"/>
                  </a:lnTo>
                  <a:lnTo>
                    <a:pt x="275232" y="258331"/>
                  </a:lnTo>
                  <a:lnTo>
                    <a:pt x="276918" y="244853"/>
                  </a:lnTo>
                  <a:lnTo>
                    <a:pt x="276918" y="36924"/>
                  </a:lnTo>
                  <a:lnTo>
                    <a:pt x="275232" y="23446"/>
                  </a:lnTo>
                  <a:lnTo>
                    <a:pt x="266943" y="11652"/>
                  </a:lnTo>
                  <a:lnTo>
                    <a:pt x="255141" y="3369"/>
                  </a:lnTo>
                  <a:lnTo>
                    <a:pt x="241653" y="0"/>
                  </a:lnTo>
                  <a:lnTo>
                    <a:pt x="37372" y="0"/>
                  </a:lnTo>
                  <a:lnTo>
                    <a:pt x="23884" y="3369"/>
                  </a:lnTo>
                  <a:lnTo>
                    <a:pt x="11801" y="11652"/>
                  </a:lnTo>
                  <a:lnTo>
                    <a:pt x="3512" y="23446"/>
                  </a:lnTo>
                  <a:lnTo>
                    <a:pt x="0" y="3692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055781" y="1830468"/>
            <a:ext cx="280670" cy="285750"/>
            <a:chOff x="9055781" y="1830468"/>
            <a:chExt cx="280670" cy="285750"/>
          </a:xfrm>
        </p:grpSpPr>
        <p:sp>
          <p:nvSpPr>
            <p:cNvPr id="26" name="object 26"/>
            <p:cNvSpPr/>
            <p:nvPr/>
          </p:nvSpPr>
          <p:spPr>
            <a:xfrm>
              <a:off x="9057509" y="1832196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41653" y="0"/>
                  </a:moveTo>
                  <a:lnTo>
                    <a:pt x="37372" y="0"/>
                  </a:lnTo>
                  <a:lnTo>
                    <a:pt x="23884" y="3509"/>
                  </a:lnTo>
                  <a:lnTo>
                    <a:pt x="11801" y="11793"/>
                  </a:lnTo>
                  <a:lnTo>
                    <a:pt x="3512" y="23586"/>
                  </a:lnTo>
                  <a:lnTo>
                    <a:pt x="0" y="37064"/>
                  </a:lnTo>
                  <a:lnTo>
                    <a:pt x="0" y="244993"/>
                  </a:lnTo>
                  <a:lnTo>
                    <a:pt x="3512" y="258471"/>
                  </a:lnTo>
                  <a:lnTo>
                    <a:pt x="11801" y="270265"/>
                  </a:lnTo>
                  <a:lnTo>
                    <a:pt x="23884" y="278548"/>
                  </a:lnTo>
                  <a:lnTo>
                    <a:pt x="37372" y="281918"/>
                  </a:lnTo>
                  <a:lnTo>
                    <a:pt x="241653" y="281918"/>
                  </a:lnTo>
                  <a:lnTo>
                    <a:pt x="255141" y="278548"/>
                  </a:lnTo>
                  <a:lnTo>
                    <a:pt x="266943" y="270265"/>
                  </a:lnTo>
                  <a:lnTo>
                    <a:pt x="275232" y="258471"/>
                  </a:lnTo>
                  <a:lnTo>
                    <a:pt x="276918" y="244993"/>
                  </a:lnTo>
                  <a:lnTo>
                    <a:pt x="276918" y="37064"/>
                  </a:lnTo>
                  <a:lnTo>
                    <a:pt x="275232" y="23586"/>
                  </a:lnTo>
                  <a:lnTo>
                    <a:pt x="266943" y="11793"/>
                  </a:lnTo>
                  <a:lnTo>
                    <a:pt x="255141" y="3509"/>
                  </a:lnTo>
                  <a:lnTo>
                    <a:pt x="24165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57509" y="1832196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7064"/>
                  </a:moveTo>
                  <a:lnTo>
                    <a:pt x="0" y="244993"/>
                  </a:lnTo>
                  <a:lnTo>
                    <a:pt x="23884" y="278548"/>
                  </a:lnTo>
                  <a:lnTo>
                    <a:pt x="37372" y="281918"/>
                  </a:lnTo>
                  <a:lnTo>
                    <a:pt x="241653" y="281918"/>
                  </a:lnTo>
                  <a:lnTo>
                    <a:pt x="255141" y="278548"/>
                  </a:lnTo>
                  <a:lnTo>
                    <a:pt x="266943" y="270265"/>
                  </a:lnTo>
                  <a:lnTo>
                    <a:pt x="275232" y="258471"/>
                  </a:lnTo>
                  <a:lnTo>
                    <a:pt x="276918" y="244993"/>
                  </a:lnTo>
                  <a:lnTo>
                    <a:pt x="276918" y="37064"/>
                  </a:lnTo>
                  <a:lnTo>
                    <a:pt x="275232" y="23586"/>
                  </a:lnTo>
                  <a:lnTo>
                    <a:pt x="266943" y="11793"/>
                  </a:lnTo>
                  <a:lnTo>
                    <a:pt x="255141" y="3509"/>
                  </a:lnTo>
                  <a:lnTo>
                    <a:pt x="241653" y="0"/>
                  </a:lnTo>
                  <a:lnTo>
                    <a:pt x="37372" y="0"/>
                  </a:lnTo>
                  <a:lnTo>
                    <a:pt x="23884" y="3509"/>
                  </a:lnTo>
                  <a:lnTo>
                    <a:pt x="11801" y="11793"/>
                  </a:lnTo>
                  <a:lnTo>
                    <a:pt x="3512" y="23586"/>
                  </a:lnTo>
                  <a:lnTo>
                    <a:pt x="0" y="3706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449625" y="1486074"/>
            <a:ext cx="281305" cy="285750"/>
            <a:chOff x="7449625" y="1486074"/>
            <a:chExt cx="281305" cy="285750"/>
          </a:xfrm>
        </p:grpSpPr>
        <p:sp>
          <p:nvSpPr>
            <p:cNvPr id="29" name="object 29"/>
            <p:cNvSpPr/>
            <p:nvPr/>
          </p:nvSpPr>
          <p:spPr>
            <a:xfrm>
              <a:off x="7451353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967" y="0"/>
                  </a:moveTo>
                  <a:lnTo>
                    <a:pt x="35686" y="0"/>
                  </a:lnTo>
                  <a:lnTo>
                    <a:pt x="22198" y="3509"/>
                  </a:lnTo>
                  <a:lnTo>
                    <a:pt x="10396" y="11793"/>
                  </a:lnTo>
                  <a:lnTo>
                    <a:pt x="1826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1826" y="258471"/>
                  </a:lnTo>
                  <a:lnTo>
                    <a:pt x="10396" y="270124"/>
                  </a:lnTo>
                  <a:lnTo>
                    <a:pt x="22198" y="27854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257" y="270124"/>
                  </a:lnTo>
                  <a:lnTo>
                    <a:pt x="273827" y="258471"/>
                  </a:lnTo>
                  <a:lnTo>
                    <a:pt x="277340" y="244993"/>
                  </a:lnTo>
                  <a:lnTo>
                    <a:pt x="277339" y="37345"/>
                  </a:lnTo>
                  <a:lnTo>
                    <a:pt x="273827" y="23867"/>
                  </a:lnTo>
                  <a:lnTo>
                    <a:pt x="265257" y="11793"/>
                  </a:lnTo>
                  <a:lnTo>
                    <a:pt x="253455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51353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7345"/>
                  </a:moveTo>
                  <a:lnTo>
                    <a:pt x="0" y="244993"/>
                  </a:lnTo>
                  <a:lnTo>
                    <a:pt x="22198" y="278548"/>
                  </a:lnTo>
                  <a:lnTo>
                    <a:pt x="35686" y="281918"/>
                  </a:lnTo>
                  <a:lnTo>
                    <a:pt x="239967" y="281918"/>
                  </a:lnTo>
                  <a:lnTo>
                    <a:pt x="253455" y="278548"/>
                  </a:lnTo>
                  <a:lnTo>
                    <a:pt x="265257" y="270124"/>
                  </a:lnTo>
                  <a:lnTo>
                    <a:pt x="273827" y="258471"/>
                  </a:lnTo>
                  <a:lnTo>
                    <a:pt x="277340" y="244993"/>
                  </a:lnTo>
                  <a:lnTo>
                    <a:pt x="277339" y="37345"/>
                  </a:lnTo>
                  <a:lnTo>
                    <a:pt x="273827" y="23867"/>
                  </a:lnTo>
                  <a:lnTo>
                    <a:pt x="265257" y="11793"/>
                  </a:lnTo>
                  <a:lnTo>
                    <a:pt x="253455" y="3509"/>
                  </a:lnTo>
                  <a:lnTo>
                    <a:pt x="239967" y="0"/>
                  </a:lnTo>
                  <a:lnTo>
                    <a:pt x="35686" y="0"/>
                  </a:lnTo>
                  <a:lnTo>
                    <a:pt x="22198" y="3509"/>
                  </a:lnTo>
                  <a:lnTo>
                    <a:pt x="10396" y="11793"/>
                  </a:lnTo>
                  <a:lnTo>
                    <a:pt x="1826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117071" y="1835663"/>
            <a:ext cx="280670" cy="283845"/>
            <a:chOff x="7117071" y="1835663"/>
            <a:chExt cx="280670" cy="283845"/>
          </a:xfrm>
        </p:grpSpPr>
        <p:sp>
          <p:nvSpPr>
            <p:cNvPr id="32" name="object 32"/>
            <p:cNvSpPr/>
            <p:nvPr/>
          </p:nvSpPr>
          <p:spPr>
            <a:xfrm>
              <a:off x="7118798" y="1837391"/>
              <a:ext cx="277495" cy="280670"/>
            </a:xfrm>
            <a:custGeom>
              <a:avLst/>
              <a:gdLst/>
              <a:ahLst/>
              <a:cxnLst/>
              <a:rect l="l" t="t" r="r" b="b"/>
              <a:pathLst>
                <a:path w="277495" h="280669">
                  <a:moveTo>
                    <a:pt x="239967" y="0"/>
                  </a:moveTo>
                  <a:lnTo>
                    <a:pt x="35686" y="0"/>
                  </a:lnTo>
                  <a:lnTo>
                    <a:pt x="22198" y="1825"/>
                  </a:lnTo>
                  <a:lnTo>
                    <a:pt x="10115" y="10108"/>
                  </a:lnTo>
                  <a:lnTo>
                    <a:pt x="1685" y="21761"/>
                  </a:lnTo>
                  <a:lnTo>
                    <a:pt x="0" y="35239"/>
                  </a:lnTo>
                  <a:lnTo>
                    <a:pt x="0" y="242887"/>
                  </a:lnTo>
                  <a:lnTo>
                    <a:pt x="1685" y="258050"/>
                  </a:lnTo>
                  <a:lnTo>
                    <a:pt x="10115" y="269843"/>
                  </a:lnTo>
                  <a:lnTo>
                    <a:pt x="22198" y="276723"/>
                  </a:lnTo>
                  <a:lnTo>
                    <a:pt x="35686" y="280233"/>
                  </a:lnTo>
                  <a:lnTo>
                    <a:pt x="239967" y="280233"/>
                  </a:lnTo>
                  <a:lnTo>
                    <a:pt x="253455" y="276723"/>
                  </a:lnTo>
                  <a:lnTo>
                    <a:pt x="265116" y="269843"/>
                  </a:lnTo>
                  <a:lnTo>
                    <a:pt x="273546" y="258050"/>
                  </a:lnTo>
                  <a:lnTo>
                    <a:pt x="276918" y="242887"/>
                  </a:lnTo>
                  <a:lnTo>
                    <a:pt x="276918" y="35239"/>
                  </a:lnTo>
                  <a:lnTo>
                    <a:pt x="273546" y="21761"/>
                  </a:lnTo>
                  <a:lnTo>
                    <a:pt x="265116" y="10108"/>
                  </a:lnTo>
                  <a:lnTo>
                    <a:pt x="253455" y="1825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18798" y="1837391"/>
              <a:ext cx="277495" cy="280670"/>
            </a:xfrm>
            <a:custGeom>
              <a:avLst/>
              <a:gdLst/>
              <a:ahLst/>
              <a:cxnLst/>
              <a:rect l="l" t="t" r="r" b="b"/>
              <a:pathLst>
                <a:path w="277495" h="280669">
                  <a:moveTo>
                    <a:pt x="0" y="35239"/>
                  </a:moveTo>
                  <a:lnTo>
                    <a:pt x="0" y="242887"/>
                  </a:lnTo>
                  <a:lnTo>
                    <a:pt x="22198" y="276723"/>
                  </a:lnTo>
                  <a:lnTo>
                    <a:pt x="35686" y="280233"/>
                  </a:lnTo>
                  <a:lnTo>
                    <a:pt x="239967" y="280233"/>
                  </a:lnTo>
                  <a:lnTo>
                    <a:pt x="253455" y="276723"/>
                  </a:lnTo>
                  <a:lnTo>
                    <a:pt x="265116" y="269843"/>
                  </a:lnTo>
                  <a:lnTo>
                    <a:pt x="273546" y="258050"/>
                  </a:lnTo>
                  <a:lnTo>
                    <a:pt x="276918" y="242887"/>
                  </a:lnTo>
                  <a:lnTo>
                    <a:pt x="276918" y="35239"/>
                  </a:lnTo>
                  <a:lnTo>
                    <a:pt x="273546" y="21761"/>
                  </a:lnTo>
                  <a:lnTo>
                    <a:pt x="265116" y="10108"/>
                  </a:lnTo>
                  <a:lnTo>
                    <a:pt x="253455" y="1825"/>
                  </a:lnTo>
                  <a:lnTo>
                    <a:pt x="239967" y="0"/>
                  </a:lnTo>
                  <a:lnTo>
                    <a:pt x="35686" y="0"/>
                  </a:lnTo>
                  <a:lnTo>
                    <a:pt x="22198" y="1825"/>
                  </a:lnTo>
                  <a:lnTo>
                    <a:pt x="10115" y="10108"/>
                  </a:lnTo>
                  <a:lnTo>
                    <a:pt x="1685" y="21761"/>
                  </a:lnTo>
                  <a:lnTo>
                    <a:pt x="0" y="35239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780916" y="1830468"/>
            <a:ext cx="282575" cy="285750"/>
            <a:chOff x="7780916" y="1830468"/>
            <a:chExt cx="282575" cy="285750"/>
          </a:xfrm>
        </p:grpSpPr>
        <p:sp>
          <p:nvSpPr>
            <p:cNvPr id="35" name="object 35"/>
            <p:cNvSpPr/>
            <p:nvPr/>
          </p:nvSpPr>
          <p:spPr>
            <a:xfrm>
              <a:off x="7782644" y="1832196"/>
              <a:ext cx="278765" cy="281940"/>
            </a:xfrm>
            <a:custGeom>
              <a:avLst/>
              <a:gdLst/>
              <a:ahLst/>
              <a:cxnLst/>
              <a:rect l="l" t="t" r="r" b="b"/>
              <a:pathLst>
                <a:path w="278765" h="281939">
                  <a:moveTo>
                    <a:pt x="241232" y="0"/>
                  </a:moveTo>
                  <a:lnTo>
                    <a:pt x="36950" y="0"/>
                  </a:lnTo>
                  <a:lnTo>
                    <a:pt x="23462" y="3509"/>
                  </a:lnTo>
                  <a:lnTo>
                    <a:pt x="11661" y="11793"/>
                  </a:lnTo>
                  <a:lnTo>
                    <a:pt x="3371" y="23586"/>
                  </a:lnTo>
                  <a:lnTo>
                    <a:pt x="0" y="37064"/>
                  </a:lnTo>
                  <a:lnTo>
                    <a:pt x="0" y="244993"/>
                  </a:lnTo>
                  <a:lnTo>
                    <a:pt x="3371" y="258471"/>
                  </a:lnTo>
                  <a:lnTo>
                    <a:pt x="11661" y="270265"/>
                  </a:lnTo>
                  <a:lnTo>
                    <a:pt x="23462" y="278548"/>
                  </a:lnTo>
                  <a:lnTo>
                    <a:pt x="36950" y="281918"/>
                  </a:lnTo>
                  <a:lnTo>
                    <a:pt x="241232" y="281918"/>
                  </a:lnTo>
                  <a:lnTo>
                    <a:pt x="255141" y="278548"/>
                  </a:lnTo>
                  <a:lnTo>
                    <a:pt x="266802" y="270265"/>
                  </a:lnTo>
                  <a:lnTo>
                    <a:pt x="275092" y="258471"/>
                  </a:lnTo>
                  <a:lnTo>
                    <a:pt x="278604" y="244993"/>
                  </a:lnTo>
                  <a:lnTo>
                    <a:pt x="278604" y="37064"/>
                  </a:lnTo>
                  <a:lnTo>
                    <a:pt x="275092" y="23586"/>
                  </a:lnTo>
                  <a:lnTo>
                    <a:pt x="266802" y="11793"/>
                  </a:lnTo>
                  <a:lnTo>
                    <a:pt x="255141" y="3509"/>
                  </a:lnTo>
                  <a:lnTo>
                    <a:pt x="24123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82644" y="1832196"/>
              <a:ext cx="278765" cy="281940"/>
            </a:xfrm>
            <a:custGeom>
              <a:avLst/>
              <a:gdLst/>
              <a:ahLst/>
              <a:cxnLst/>
              <a:rect l="l" t="t" r="r" b="b"/>
              <a:pathLst>
                <a:path w="278765" h="281939">
                  <a:moveTo>
                    <a:pt x="0" y="37064"/>
                  </a:moveTo>
                  <a:lnTo>
                    <a:pt x="0" y="244993"/>
                  </a:lnTo>
                  <a:lnTo>
                    <a:pt x="23462" y="278548"/>
                  </a:lnTo>
                  <a:lnTo>
                    <a:pt x="36950" y="281918"/>
                  </a:lnTo>
                  <a:lnTo>
                    <a:pt x="241232" y="281918"/>
                  </a:lnTo>
                  <a:lnTo>
                    <a:pt x="255141" y="278548"/>
                  </a:lnTo>
                  <a:lnTo>
                    <a:pt x="266802" y="270265"/>
                  </a:lnTo>
                  <a:lnTo>
                    <a:pt x="275092" y="258471"/>
                  </a:lnTo>
                  <a:lnTo>
                    <a:pt x="278604" y="244993"/>
                  </a:lnTo>
                  <a:lnTo>
                    <a:pt x="278604" y="37064"/>
                  </a:lnTo>
                  <a:lnTo>
                    <a:pt x="275092" y="23586"/>
                  </a:lnTo>
                  <a:lnTo>
                    <a:pt x="266802" y="11793"/>
                  </a:lnTo>
                  <a:lnTo>
                    <a:pt x="255141" y="3509"/>
                  </a:lnTo>
                  <a:lnTo>
                    <a:pt x="241232" y="0"/>
                  </a:lnTo>
                  <a:lnTo>
                    <a:pt x="36950" y="0"/>
                  </a:lnTo>
                  <a:lnTo>
                    <a:pt x="23462" y="3509"/>
                  </a:lnTo>
                  <a:lnTo>
                    <a:pt x="11661" y="11793"/>
                  </a:lnTo>
                  <a:lnTo>
                    <a:pt x="3371" y="23586"/>
                  </a:lnTo>
                  <a:lnTo>
                    <a:pt x="0" y="3706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789205" y="2499041"/>
            <a:ext cx="280670" cy="285750"/>
            <a:chOff x="7789205" y="2499041"/>
            <a:chExt cx="280670" cy="285750"/>
          </a:xfrm>
        </p:grpSpPr>
        <p:sp>
          <p:nvSpPr>
            <p:cNvPr id="38" name="object 38"/>
            <p:cNvSpPr/>
            <p:nvPr/>
          </p:nvSpPr>
          <p:spPr>
            <a:xfrm>
              <a:off x="7790933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827" y="0"/>
                  </a:moveTo>
                  <a:lnTo>
                    <a:pt x="37231" y="0"/>
                  </a:lnTo>
                  <a:lnTo>
                    <a:pt x="23743" y="3369"/>
                  </a:lnTo>
                  <a:lnTo>
                    <a:pt x="12082" y="11652"/>
                  </a:lnTo>
                  <a:lnTo>
                    <a:pt x="3371" y="23446"/>
                  </a:lnTo>
                  <a:lnTo>
                    <a:pt x="0" y="36924"/>
                  </a:lnTo>
                  <a:lnTo>
                    <a:pt x="0" y="244853"/>
                  </a:lnTo>
                  <a:lnTo>
                    <a:pt x="3371" y="258331"/>
                  </a:lnTo>
                  <a:lnTo>
                    <a:pt x="12082" y="270124"/>
                  </a:lnTo>
                  <a:lnTo>
                    <a:pt x="23743" y="278408"/>
                  </a:lnTo>
                  <a:lnTo>
                    <a:pt x="37231" y="281918"/>
                  </a:lnTo>
                  <a:lnTo>
                    <a:pt x="239827" y="281918"/>
                  </a:lnTo>
                  <a:lnTo>
                    <a:pt x="255141" y="278408"/>
                  </a:lnTo>
                  <a:lnTo>
                    <a:pt x="266802" y="270124"/>
                  </a:lnTo>
                  <a:lnTo>
                    <a:pt x="275513" y="258331"/>
                  </a:lnTo>
                  <a:lnTo>
                    <a:pt x="277199" y="244853"/>
                  </a:lnTo>
                  <a:lnTo>
                    <a:pt x="277199" y="36924"/>
                  </a:lnTo>
                  <a:lnTo>
                    <a:pt x="275513" y="23446"/>
                  </a:lnTo>
                  <a:lnTo>
                    <a:pt x="266802" y="11652"/>
                  </a:lnTo>
                  <a:lnTo>
                    <a:pt x="255141" y="3369"/>
                  </a:lnTo>
                  <a:lnTo>
                    <a:pt x="2398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90933" y="2500769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6924"/>
                  </a:moveTo>
                  <a:lnTo>
                    <a:pt x="0" y="244853"/>
                  </a:lnTo>
                  <a:lnTo>
                    <a:pt x="23743" y="278408"/>
                  </a:lnTo>
                  <a:lnTo>
                    <a:pt x="37231" y="281918"/>
                  </a:lnTo>
                  <a:lnTo>
                    <a:pt x="239827" y="281918"/>
                  </a:lnTo>
                  <a:lnTo>
                    <a:pt x="255141" y="278408"/>
                  </a:lnTo>
                  <a:lnTo>
                    <a:pt x="266802" y="270124"/>
                  </a:lnTo>
                  <a:lnTo>
                    <a:pt x="275513" y="258331"/>
                  </a:lnTo>
                  <a:lnTo>
                    <a:pt x="277199" y="244853"/>
                  </a:lnTo>
                  <a:lnTo>
                    <a:pt x="277199" y="36924"/>
                  </a:lnTo>
                  <a:lnTo>
                    <a:pt x="275513" y="23446"/>
                  </a:lnTo>
                  <a:lnTo>
                    <a:pt x="266802" y="11652"/>
                  </a:lnTo>
                  <a:lnTo>
                    <a:pt x="255141" y="3369"/>
                  </a:lnTo>
                  <a:lnTo>
                    <a:pt x="239827" y="0"/>
                  </a:lnTo>
                  <a:lnTo>
                    <a:pt x="37231" y="0"/>
                  </a:lnTo>
                  <a:lnTo>
                    <a:pt x="23743" y="3369"/>
                  </a:lnTo>
                  <a:lnTo>
                    <a:pt x="12082" y="11652"/>
                  </a:lnTo>
                  <a:lnTo>
                    <a:pt x="3371" y="23446"/>
                  </a:lnTo>
                  <a:lnTo>
                    <a:pt x="0" y="36924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441336" y="2164614"/>
            <a:ext cx="280670" cy="285750"/>
            <a:chOff x="7441336" y="2164614"/>
            <a:chExt cx="280670" cy="285750"/>
          </a:xfrm>
        </p:grpSpPr>
        <p:sp>
          <p:nvSpPr>
            <p:cNvPr id="41" name="object 41"/>
            <p:cNvSpPr/>
            <p:nvPr/>
          </p:nvSpPr>
          <p:spPr>
            <a:xfrm>
              <a:off x="7443064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239967" y="0"/>
                  </a:moveTo>
                  <a:lnTo>
                    <a:pt x="37372" y="0"/>
                  </a:lnTo>
                  <a:lnTo>
                    <a:pt x="22198" y="3509"/>
                  </a:lnTo>
                  <a:lnTo>
                    <a:pt x="10115" y="12074"/>
                  </a:lnTo>
                  <a:lnTo>
                    <a:pt x="3512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3512" y="258331"/>
                  </a:lnTo>
                  <a:lnTo>
                    <a:pt x="10115" y="270124"/>
                  </a:lnTo>
                  <a:lnTo>
                    <a:pt x="22198" y="278829"/>
                  </a:lnTo>
                  <a:lnTo>
                    <a:pt x="37372" y="282198"/>
                  </a:lnTo>
                  <a:lnTo>
                    <a:pt x="239967" y="282198"/>
                  </a:lnTo>
                  <a:lnTo>
                    <a:pt x="255141" y="278829"/>
                  </a:lnTo>
                  <a:lnTo>
                    <a:pt x="266943" y="270124"/>
                  </a:lnTo>
                  <a:lnTo>
                    <a:pt x="273546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546" y="23867"/>
                  </a:lnTo>
                  <a:lnTo>
                    <a:pt x="266943" y="12074"/>
                  </a:lnTo>
                  <a:lnTo>
                    <a:pt x="255141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43064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0" y="37345"/>
                  </a:moveTo>
                  <a:lnTo>
                    <a:pt x="0" y="244993"/>
                  </a:lnTo>
                  <a:lnTo>
                    <a:pt x="22198" y="278829"/>
                  </a:lnTo>
                  <a:lnTo>
                    <a:pt x="37372" y="282198"/>
                  </a:lnTo>
                  <a:lnTo>
                    <a:pt x="239967" y="282198"/>
                  </a:lnTo>
                  <a:lnTo>
                    <a:pt x="255141" y="278829"/>
                  </a:lnTo>
                  <a:lnTo>
                    <a:pt x="266943" y="270124"/>
                  </a:lnTo>
                  <a:lnTo>
                    <a:pt x="273546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546" y="23867"/>
                  </a:lnTo>
                  <a:lnTo>
                    <a:pt x="266943" y="12074"/>
                  </a:lnTo>
                  <a:lnTo>
                    <a:pt x="255141" y="3509"/>
                  </a:lnTo>
                  <a:lnTo>
                    <a:pt x="239967" y="0"/>
                  </a:lnTo>
                  <a:lnTo>
                    <a:pt x="37372" y="0"/>
                  </a:lnTo>
                  <a:lnTo>
                    <a:pt x="22198" y="3509"/>
                  </a:lnTo>
                  <a:lnTo>
                    <a:pt x="10115" y="12074"/>
                  </a:lnTo>
                  <a:lnTo>
                    <a:pt x="3512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117071" y="2495531"/>
            <a:ext cx="280670" cy="283845"/>
            <a:chOff x="7117071" y="2495531"/>
            <a:chExt cx="280670" cy="283845"/>
          </a:xfrm>
        </p:grpSpPr>
        <p:sp>
          <p:nvSpPr>
            <p:cNvPr id="44" name="object 44"/>
            <p:cNvSpPr/>
            <p:nvPr/>
          </p:nvSpPr>
          <p:spPr>
            <a:xfrm>
              <a:off x="7118798" y="2497259"/>
              <a:ext cx="277495" cy="280670"/>
            </a:xfrm>
            <a:custGeom>
              <a:avLst/>
              <a:gdLst/>
              <a:ahLst/>
              <a:cxnLst/>
              <a:rect l="l" t="t" r="r" b="b"/>
              <a:pathLst>
                <a:path w="277495" h="280669">
                  <a:moveTo>
                    <a:pt x="239967" y="0"/>
                  </a:moveTo>
                  <a:lnTo>
                    <a:pt x="35686" y="0"/>
                  </a:lnTo>
                  <a:lnTo>
                    <a:pt x="22198" y="3509"/>
                  </a:lnTo>
                  <a:lnTo>
                    <a:pt x="10115" y="10389"/>
                  </a:lnTo>
                  <a:lnTo>
                    <a:pt x="1685" y="22182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1685" y="258471"/>
                  </a:lnTo>
                  <a:lnTo>
                    <a:pt x="10115" y="270124"/>
                  </a:lnTo>
                  <a:lnTo>
                    <a:pt x="22198" y="278408"/>
                  </a:lnTo>
                  <a:lnTo>
                    <a:pt x="35686" y="280233"/>
                  </a:lnTo>
                  <a:lnTo>
                    <a:pt x="239967" y="280233"/>
                  </a:lnTo>
                  <a:lnTo>
                    <a:pt x="253455" y="278408"/>
                  </a:lnTo>
                  <a:lnTo>
                    <a:pt x="265116" y="270124"/>
                  </a:lnTo>
                  <a:lnTo>
                    <a:pt x="273546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546" y="22182"/>
                  </a:lnTo>
                  <a:lnTo>
                    <a:pt x="265116" y="10389"/>
                  </a:lnTo>
                  <a:lnTo>
                    <a:pt x="253455" y="3509"/>
                  </a:lnTo>
                  <a:lnTo>
                    <a:pt x="2399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18798" y="2497259"/>
              <a:ext cx="277495" cy="280670"/>
            </a:xfrm>
            <a:custGeom>
              <a:avLst/>
              <a:gdLst/>
              <a:ahLst/>
              <a:cxnLst/>
              <a:rect l="l" t="t" r="r" b="b"/>
              <a:pathLst>
                <a:path w="277495" h="280669">
                  <a:moveTo>
                    <a:pt x="0" y="37345"/>
                  </a:moveTo>
                  <a:lnTo>
                    <a:pt x="0" y="244993"/>
                  </a:lnTo>
                  <a:lnTo>
                    <a:pt x="22198" y="278408"/>
                  </a:lnTo>
                  <a:lnTo>
                    <a:pt x="35686" y="280233"/>
                  </a:lnTo>
                  <a:lnTo>
                    <a:pt x="239967" y="280233"/>
                  </a:lnTo>
                  <a:lnTo>
                    <a:pt x="253455" y="278408"/>
                  </a:lnTo>
                  <a:lnTo>
                    <a:pt x="265116" y="270124"/>
                  </a:lnTo>
                  <a:lnTo>
                    <a:pt x="273546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3546" y="22182"/>
                  </a:lnTo>
                  <a:lnTo>
                    <a:pt x="265116" y="10389"/>
                  </a:lnTo>
                  <a:lnTo>
                    <a:pt x="253455" y="3509"/>
                  </a:lnTo>
                  <a:lnTo>
                    <a:pt x="239967" y="0"/>
                  </a:lnTo>
                  <a:lnTo>
                    <a:pt x="35686" y="0"/>
                  </a:lnTo>
                  <a:lnTo>
                    <a:pt x="22198" y="3509"/>
                  </a:lnTo>
                  <a:lnTo>
                    <a:pt x="10115" y="10389"/>
                  </a:lnTo>
                  <a:lnTo>
                    <a:pt x="1685" y="22182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775945" y="2164614"/>
            <a:ext cx="280670" cy="285750"/>
            <a:chOff x="6775945" y="2164614"/>
            <a:chExt cx="280670" cy="285750"/>
          </a:xfrm>
        </p:grpSpPr>
        <p:sp>
          <p:nvSpPr>
            <p:cNvPr id="47" name="object 47"/>
            <p:cNvSpPr/>
            <p:nvPr/>
          </p:nvSpPr>
          <p:spPr>
            <a:xfrm>
              <a:off x="6777673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239827" y="0"/>
                  </a:moveTo>
                  <a:lnTo>
                    <a:pt x="37231" y="0"/>
                  </a:lnTo>
                  <a:lnTo>
                    <a:pt x="23743" y="3509"/>
                  </a:lnTo>
                  <a:lnTo>
                    <a:pt x="12082" y="12074"/>
                  </a:lnTo>
                  <a:lnTo>
                    <a:pt x="3371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3371" y="258331"/>
                  </a:lnTo>
                  <a:lnTo>
                    <a:pt x="12082" y="270124"/>
                  </a:lnTo>
                  <a:lnTo>
                    <a:pt x="23743" y="278829"/>
                  </a:lnTo>
                  <a:lnTo>
                    <a:pt x="37231" y="282198"/>
                  </a:lnTo>
                  <a:lnTo>
                    <a:pt x="239827" y="282198"/>
                  </a:lnTo>
                  <a:lnTo>
                    <a:pt x="255001" y="278829"/>
                  </a:lnTo>
                  <a:lnTo>
                    <a:pt x="266802" y="270124"/>
                  </a:lnTo>
                  <a:lnTo>
                    <a:pt x="275513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5513" y="23867"/>
                  </a:lnTo>
                  <a:lnTo>
                    <a:pt x="266802" y="12074"/>
                  </a:lnTo>
                  <a:lnTo>
                    <a:pt x="255001" y="3509"/>
                  </a:lnTo>
                  <a:lnTo>
                    <a:pt x="2398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77673" y="2166342"/>
              <a:ext cx="277495" cy="282575"/>
            </a:xfrm>
            <a:custGeom>
              <a:avLst/>
              <a:gdLst/>
              <a:ahLst/>
              <a:cxnLst/>
              <a:rect l="l" t="t" r="r" b="b"/>
              <a:pathLst>
                <a:path w="277495" h="282575">
                  <a:moveTo>
                    <a:pt x="0" y="37345"/>
                  </a:moveTo>
                  <a:lnTo>
                    <a:pt x="0" y="244993"/>
                  </a:lnTo>
                  <a:lnTo>
                    <a:pt x="23743" y="278829"/>
                  </a:lnTo>
                  <a:lnTo>
                    <a:pt x="37231" y="282198"/>
                  </a:lnTo>
                  <a:lnTo>
                    <a:pt x="239827" y="282198"/>
                  </a:lnTo>
                  <a:lnTo>
                    <a:pt x="255001" y="278829"/>
                  </a:lnTo>
                  <a:lnTo>
                    <a:pt x="266802" y="270124"/>
                  </a:lnTo>
                  <a:lnTo>
                    <a:pt x="275513" y="25833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5513" y="23867"/>
                  </a:lnTo>
                  <a:lnTo>
                    <a:pt x="266802" y="12074"/>
                  </a:lnTo>
                  <a:lnTo>
                    <a:pt x="255001" y="3509"/>
                  </a:lnTo>
                  <a:lnTo>
                    <a:pt x="239827" y="0"/>
                  </a:lnTo>
                  <a:lnTo>
                    <a:pt x="37231" y="0"/>
                  </a:lnTo>
                  <a:lnTo>
                    <a:pt x="23743" y="3509"/>
                  </a:lnTo>
                  <a:lnTo>
                    <a:pt x="12082" y="12074"/>
                  </a:lnTo>
                  <a:lnTo>
                    <a:pt x="3371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228061" y="1823590"/>
            <a:ext cx="1278890" cy="280670"/>
            <a:chOff x="2228061" y="1823590"/>
            <a:chExt cx="1278890" cy="280670"/>
          </a:xfrm>
        </p:grpSpPr>
        <p:sp>
          <p:nvSpPr>
            <p:cNvPr id="50" name="object 50"/>
            <p:cNvSpPr/>
            <p:nvPr/>
          </p:nvSpPr>
          <p:spPr>
            <a:xfrm>
              <a:off x="2229789" y="1825317"/>
              <a:ext cx="1275080" cy="277495"/>
            </a:xfrm>
            <a:custGeom>
              <a:avLst/>
              <a:gdLst/>
              <a:ahLst/>
              <a:cxnLst/>
              <a:rect l="l" t="t" r="r" b="b"/>
              <a:pathLst>
                <a:path w="1275079" h="277494">
                  <a:moveTo>
                    <a:pt x="1237928" y="0"/>
                  </a:moveTo>
                  <a:lnTo>
                    <a:pt x="36992" y="0"/>
                  </a:lnTo>
                  <a:lnTo>
                    <a:pt x="21790" y="1825"/>
                  </a:lnTo>
                  <a:lnTo>
                    <a:pt x="10031" y="10389"/>
                  </a:lnTo>
                  <a:lnTo>
                    <a:pt x="3470" y="22182"/>
                  </a:lnTo>
                  <a:lnTo>
                    <a:pt x="0" y="35660"/>
                  </a:lnTo>
                  <a:lnTo>
                    <a:pt x="0" y="239798"/>
                  </a:lnTo>
                  <a:lnTo>
                    <a:pt x="3470" y="253276"/>
                  </a:lnTo>
                  <a:lnTo>
                    <a:pt x="10031" y="265351"/>
                  </a:lnTo>
                  <a:lnTo>
                    <a:pt x="21791" y="273634"/>
                  </a:lnTo>
                  <a:lnTo>
                    <a:pt x="36992" y="277144"/>
                  </a:lnTo>
                  <a:lnTo>
                    <a:pt x="1237928" y="277144"/>
                  </a:lnTo>
                  <a:lnTo>
                    <a:pt x="1253242" y="273634"/>
                  </a:lnTo>
                  <a:lnTo>
                    <a:pt x="1264903" y="265351"/>
                  </a:lnTo>
                  <a:lnTo>
                    <a:pt x="1271506" y="253276"/>
                  </a:lnTo>
                  <a:lnTo>
                    <a:pt x="1275019" y="239798"/>
                  </a:lnTo>
                  <a:lnTo>
                    <a:pt x="1275019" y="35660"/>
                  </a:lnTo>
                  <a:lnTo>
                    <a:pt x="1271506" y="22182"/>
                  </a:lnTo>
                  <a:lnTo>
                    <a:pt x="1264903" y="10389"/>
                  </a:lnTo>
                  <a:lnTo>
                    <a:pt x="1253242" y="1825"/>
                  </a:lnTo>
                  <a:lnTo>
                    <a:pt x="123792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29789" y="1825317"/>
              <a:ext cx="1275080" cy="277495"/>
            </a:xfrm>
            <a:custGeom>
              <a:avLst/>
              <a:gdLst/>
              <a:ahLst/>
              <a:cxnLst/>
              <a:rect l="l" t="t" r="r" b="b"/>
              <a:pathLst>
                <a:path w="1275079" h="277494">
                  <a:moveTo>
                    <a:pt x="1237928" y="0"/>
                  </a:moveTo>
                  <a:lnTo>
                    <a:pt x="36992" y="0"/>
                  </a:lnTo>
                  <a:lnTo>
                    <a:pt x="21790" y="1825"/>
                  </a:lnTo>
                  <a:lnTo>
                    <a:pt x="10031" y="10389"/>
                  </a:lnTo>
                  <a:lnTo>
                    <a:pt x="3470" y="22182"/>
                  </a:lnTo>
                  <a:lnTo>
                    <a:pt x="0" y="35660"/>
                  </a:lnTo>
                  <a:lnTo>
                    <a:pt x="0" y="239798"/>
                  </a:lnTo>
                  <a:lnTo>
                    <a:pt x="3470" y="253276"/>
                  </a:lnTo>
                  <a:lnTo>
                    <a:pt x="10031" y="265351"/>
                  </a:lnTo>
                  <a:lnTo>
                    <a:pt x="21791" y="273634"/>
                  </a:lnTo>
                  <a:lnTo>
                    <a:pt x="36992" y="277144"/>
                  </a:lnTo>
                  <a:lnTo>
                    <a:pt x="1237928" y="277144"/>
                  </a:lnTo>
                  <a:lnTo>
                    <a:pt x="1253242" y="273634"/>
                  </a:lnTo>
                  <a:lnTo>
                    <a:pt x="1264903" y="265351"/>
                  </a:lnTo>
                  <a:lnTo>
                    <a:pt x="1271506" y="253276"/>
                  </a:lnTo>
                  <a:lnTo>
                    <a:pt x="1275019" y="239798"/>
                  </a:lnTo>
                  <a:lnTo>
                    <a:pt x="1275019" y="35660"/>
                  </a:lnTo>
                  <a:lnTo>
                    <a:pt x="1271506" y="22182"/>
                  </a:lnTo>
                  <a:lnTo>
                    <a:pt x="1264903" y="10389"/>
                  </a:lnTo>
                  <a:lnTo>
                    <a:pt x="1253242" y="1825"/>
                  </a:lnTo>
                  <a:lnTo>
                    <a:pt x="1237928" y="0"/>
                  </a:lnTo>
                  <a:close/>
                </a:path>
              </a:pathLst>
            </a:custGeom>
            <a:ln w="3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758945" y="4615673"/>
            <a:ext cx="1240155" cy="606425"/>
            <a:chOff x="6758945" y="4615673"/>
            <a:chExt cx="1240155" cy="606425"/>
          </a:xfrm>
        </p:grpSpPr>
        <p:sp>
          <p:nvSpPr>
            <p:cNvPr id="53" name="object 53"/>
            <p:cNvSpPr/>
            <p:nvPr/>
          </p:nvSpPr>
          <p:spPr>
            <a:xfrm>
              <a:off x="6760673" y="4617400"/>
              <a:ext cx="1236345" cy="603250"/>
            </a:xfrm>
            <a:custGeom>
              <a:avLst/>
              <a:gdLst/>
              <a:ahLst/>
              <a:cxnLst/>
              <a:rect l="l" t="t" r="r" b="b"/>
              <a:pathLst>
                <a:path w="1236345" h="603250">
                  <a:moveTo>
                    <a:pt x="1199277" y="0"/>
                  </a:moveTo>
                  <a:lnTo>
                    <a:pt x="37372" y="0"/>
                  </a:lnTo>
                  <a:lnTo>
                    <a:pt x="22057" y="1684"/>
                  </a:lnTo>
                  <a:lnTo>
                    <a:pt x="10396" y="10389"/>
                  </a:lnTo>
                  <a:lnTo>
                    <a:pt x="3512" y="22182"/>
                  </a:lnTo>
                  <a:lnTo>
                    <a:pt x="0" y="37345"/>
                  </a:lnTo>
                  <a:lnTo>
                    <a:pt x="0" y="565534"/>
                  </a:lnTo>
                  <a:lnTo>
                    <a:pt x="3512" y="580739"/>
                  </a:lnTo>
                  <a:lnTo>
                    <a:pt x="10396" y="592828"/>
                  </a:lnTo>
                  <a:lnTo>
                    <a:pt x="22057" y="599398"/>
                  </a:lnTo>
                  <a:lnTo>
                    <a:pt x="37372" y="602852"/>
                  </a:lnTo>
                  <a:lnTo>
                    <a:pt x="1199277" y="602852"/>
                  </a:lnTo>
                  <a:lnTo>
                    <a:pt x="1214451" y="599398"/>
                  </a:lnTo>
                  <a:lnTo>
                    <a:pt x="1226253" y="592828"/>
                  </a:lnTo>
                  <a:lnTo>
                    <a:pt x="1233137" y="580739"/>
                  </a:lnTo>
                  <a:lnTo>
                    <a:pt x="1236228" y="565534"/>
                  </a:lnTo>
                  <a:lnTo>
                    <a:pt x="1236228" y="37345"/>
                  </a:lnTo>
                  <a:lnTo>
                    <a:pt x="1233137" y="22182"/>
                  </a:lnTo>
                  <a:lnTo>
                    <a:pt x="1226253" y="10389"/>
                  </a:lnTo>
                  <a:lnTo>
                    <a:pt x="1214451" y="1684"/>
                  </a:lnTo>
                  <a:lnTo>
                    <a:pt x="11992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60673" y="4617400"/>
              <a:ext cx="1236345" cy="603250"/>
            </a:xfrm>
            <a:custGeom>
              <a:avLst/>
              <a:gdLst/>
              <a:ahLst/>
              <a:cxnLst/>
              <a:rect l="l" t="t" r="r" b="b"/>
              <a:pathLst>
                <a:path w="1236345" h="603250">
                  <a:moveTo>
                    <a:pt x="0" y="37345"/>
                  </a:moveTo>
                  <a:lnTo>
                    <a:pt x="0" y="565534"/>
                  </a:lnTo>
                  <a:lnTo>
                    <a:pt x="22057" y="599398"/>
                  </a:lnTo>
                  <a:lnTo>
                    <a:pt x="37372" y="602852"/>
                  </a:lnTo>
                  <a:lnTo>
                    <a:pt x="1199277" y="602852"/>
                  </a:lnTo>
                  <a:lnTo>
                    <a:pt x="1214451" y="599398"/>
                  </a:lnTo>
                  <a:lnTo>
                    <a:pt x="1226253" y="592828"/>
                  </a:lnTo>
                  <a:lnTo>
                    <a:pt x="1233137" y="580739"/>
                  </a:lnTo>
                  <a:lnTo>
                    <a:pt x="1236228" y="565534"/>
                  </a:lnTo>
                  <a:lnTo>
                    <a:pt x="1236228" y="37345"/>
                  </a:lnTo>
                  <a:lnTo>
                    <a:pt x="1233137" y="22182"/>
                  </a:lnTo>
                  <a:lnTo>
                    <a:pt x="1226253" y="10389"/>
                  </a:lnTo>
                  <a:lnTo>
                    <a:pt x="1214451" y="1684"/>
                  </a:lnTo>
                  <a:lnTo>
                    <a:pt x="1199277" y="0"/>
                  </a:lnTo>
                  <a:lnTo>
                    <a:pt x="37372" y="0"/>
                  </a:lnTo>
                  <a:lnTo>
                    <a:pt x="22057" y="1684"/>
                  </a:lnTo>
                  <a:lnTo>
                    <a:pt x="10396" y="10389"/>
                  </a:lnTo>
                  <a:lnTo>
                    <a:pt x="3512" y="22182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978409" y="5281059"/>
            <a:ext cx="1351280" cy="650240"/>
            <a:chOff x="8978409" y="5281059"/>
            <a:chExt cx="1351280" cy="650240"/>
          </a:xfrm>
        </p:grpSpPr>
        <p:sp>
          <p:nvSpPr>
            <p:cNvPr id="56" name="object 56"/>
            <p:cNvSpPr/>
            <p:nvPr/>
          </p:nvSpPr>
          <p:spPr>
            <a:xfrm>
              <a:off x="9025475" y="5282786"/>
              <a:ext cx="1271905" cy="602615"/>
            </a:xfrm>
            <a:custGeom>
              <a:avLst/>
              <a:gdLst/>
              <a:ahLst/>
              <a:cxnLst/>
              <a:rect l="l" t="t" r="r" b="b"/>
              <a:pathLst>
                <a:path w="1271904" h="602614">
                  <a:moveTo>
                    <a:pt x="1234401" y="0"/>
                  </a:moveTo>
                  <a:lnTo>
                    <a:pt x="37231" y="0"/>
                  </a:lnTo>
                  <a:lnTo>
                    <a:pt x="23743" y="3102"/>
                  </a:lnTo>
                  <a:lnTo>
                    <a:pt x="12082" y="10010"/>
                  </a:lnTo>
                  <a:lnTo>
                    <a:pt x="3371" y="21761"/>
                  </a:lnTo>
                  <a:lnTo>
                    <a:pt x="0" y="36952"/>
                  </a:lnTo>
                  <a:lnTo>
                    <a:pt x="0" y="565520"/>
                  </a:lnTo>
                  <a:lnTo>
                    <a:pt x="3371" y="578998"/>
                  </a:lnTo>
                  <a:lnTo>
                    <a:pt x="12082" y="590736"/>
                  </a:lnTo>
                  <a:lnTo>
                    <a:pt x="23743" y="599033"/>
                  </a:lnTo>
                  <a:lnTo>
                    <a:pt x="37231" y="602487"/>
                  </a:lnTo>
                  <a:lnTo>
                    <a:pt x="1234401" y="602487"/>
                  </a:lnTo>
                  <a:lnTo>
                    <a:pt x="1247889" y="599033"/>
                  </a:lnTo>
                  <a:lnTo>
                    <a:pt x="1260112" y="590736"/>
                  </a:lnTo>
                  <a:lnTo>
                    <a:pt x="1268401" y="578998"/>
                  </a:lnTo>
                  <a:lnTo>
                    <a:pt x="1271773" y="565520"/>
                  </a:lnTo>
                  <a:lnTo>
                    <a:pt x="1271773" y="36952"/>
                  </a:lnTo>
                  <a:lnTo>
                    <a:pt x="1268401" y="21761"/>
                  </a:lnTo>
                  <a:lnTo>
                    <a:pt x="1260112" y="10010"/>
                  </a:lnTo>
                  <a:lnTo>
                    <a:pt x="1247889" y="3102"/>
                  </a:lnTo>
                  <a:lnTo>
                    <a:pt x="123440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25475" y="5282786"/>
              <a:ext cx="1271905" cy="602615"/>
            </a:xfrm>
            <a:custGeom>
              <a:avLst/>
              <a:gdLst/>
              <a:ahLst/>
              <a:cxnLst/>
              <a:rect l="l" t="t" r="r" b="b"/>
              <a:pathLst>
                <a:path w="1271904" h="602614">
                  <a:moveTo>
                    <a:pt x="0" y="565520"/>
                  </a:moveTo>
                  <a:lnTo>
                    <a:pt x="0" y="36952"/>
                  </a:lnTo>
                  <a:lnTo>
                    <a:pt x="23743" y="3102"/>
                  </a:lnTo>
                  <a:lnTo>
                    <a:pt x="37231" y="0"/>
                  </a:lnTo>
                  <a:lnTo>
                    <a:pt x="1234401" y="0"/>
                  </a:lnTo>
                  <a:lnTo>
                    <a:pt x="1268401" y="21761"/>
                  </a:lnTo>
                  <a:lnTo>
                    <a:pt x="1271773" y="565520"/>
                  </a:lnTo>
                  <a:lnTo>
                    <a:pt x="1268401" y="578998"/>
                  </a:lnTo>
                  <a:lnTo>
                    <a:pt x="1260112" y="590736"/>
                  </a:lnTo>
                  <a:lnTo>
                    <a:pt x="1247889" y="599033"/>
                  </a:lnTo>
                  <a:lnTo>
                    <a:pt x="1234401" y="602487"/>
                  </a:lnTo>
                  <a:lnTo>
                    <a:pt x="37231" y="602487"/>
                  </a:lnTo>
                  <a:lnTo>
                    <a:pt x="23743" y="599033"/>
                  </a:lnTo>
                  <a:lnTo>
                    <a:pt x="12082" y="590736"/>
                  </a:lnTo>
                  <a:lnTo>
                    <a:pt x="3371" y="578998"/>
                  </a:lnTo>
                  <a:lnTo>
                    <a:pt x="0" y="565520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78409" y="5682835"/>
              <a:ext cx="1351280" cy="248285"/>
            </a:xfrm>
            <a:custGeom>
              <a:avLst/>
              <a:gdLst/>
              <a:ahLst/>
              <a:cxnLst/>
              <a:rect l="l" t="t" r="r" b="b"/>
              <a:pathLst>
                <a:path w="1351279" h="248285">
                  <a:moveTo>
                    <a:pt x="0" y="20034"/>
                  </a:moveTo>
                  <a:lnTo>
                    <a:pt x="0" y="248040"/>
                  </a:lnTo>
                  <a:lnTo>
                    <a:pt x="1351013" y="248040"/>
                  </a:lnTo>
                  <a:lnTo>
                    <a:pt x="1351013" y="52157"/>
                  </a:lnTo>
                  <a:lnTo>
                    <a:pt x="1328955" y="52157"/>
                  </a:lnTo>
                  <a:lnTo>
                    <a:pt x="1334013" y="50430"/>
                  </a:lnTo>
                  <a:lnTo>
                    <a:pt x="586010" y="50430"/>
                  </a:lnTo>
                  <a:lnTo>
                    <a:pt x="543721" y="48703"/>
                  </a:lnTo>
                  <a:lnTo>
                    <a:pt x="501291" y="45601"/>
                  </a:lnTo>
                  <a:lnTo>
                    <a:pt x="459142" y="40420"/>
                  </a:lnTo>
                  <a:lnTo>
                    <a:pt x="418679" y="32122"/>
                  </a:lnTo>
                  <a:lnTo>
                    <a:pt x="96099" y="32122"/>
                  </a:lnTo>
                  <a:lnTo>
                    <a:pt x="35264" y="26942"/>
                  </a:lnTo>
                  <a:lnTo>
                    <a:pt x="16578" y="23488"/>
                  </a:lnTo>
                  <a:lnTo>
                    <a:pt x="0" y="20034"/>
                  </a:lnTo>
                  <a:close/>
                </a:path>
                <a:path w="1351279" h="248285">
                  <a:moveTo>
                    <a:pt x="859416" y="18644"/>
                  </a:moveTo>
                  <a:lnTo>
                    <a:pt x="835953" y="18644"/>
                  </a:lnTo>
                  <a:lnTo>
                    <a:pt x="815581" y="20034"/>
                  </a:lnTo>
                  <a:lnTo>
                    <a:pt x="798581" y="21761"/>
                  </a:lnTo>
                  <a:lnTo>
                    <a:pt x="783408" y="23488"/>
                  </a:lnTo>
                  <a:lnTo>
                    <a:pt x="769920" y="26942"/>
                  </a:lnTo>
                  <a:lnTo>
                    <a:pt x="758118" y="30396"/>
                  </a:lnTo>
                  <a:lnTo>
                    <a:pt x="746317" y="33512"/>
                  </a:lnTo>
                  <a:lnTo>
                    <a:pt x="702482" y="43874"/>
                  </a:lnTo>
                  <a:lnTo>
                    <a:pt x="665110" y="47327"/>
                  </a:lnTo>
                  <a:lnTo>
                    <a:pt x="626473" y="50430"/>
                  </a:lnTo>
                  <a:lnTo>
                    <a:pt x="1013260" y="50430"/>
                  </a:lnTo>
                  <a:lnTo>
                    <a:pt x="996260" y="48703"/>
                  </a:lnTo>
                  <a:lnTo>
                    <a:pt x="975888" y="47327"/>
                  </a:lnTo>
                  <a:lnTo>
                    <a:pt x="950739" y="40420"/>
                  </a:lnTo>
                  <a:lnTo>
                    <a:pt x="921937" y="32122"/>
                  </a:lnTo>
                  <a:lnTo>
                    <a:pt x="886392" y="20034"/>
                  </a:lnTo>
                  <a:lnTo>
                    <a:pt x="859416" y="18644"/>
                  </a:lnTo>
                  <a:close/>
                </a:path>
                <a:path w="1351279" h="248285">
                  <a:moveTo>
                    <a:pt x="1145046" y="20034"/>
                  </a:moveTo>
                  <a:lnTo>
                    <a:pt x="1122847" y="21761"/>
                  </a:lnTo>
                  <a:lnTo>
                    <a:pt x="1105847" y="25215"/>
                  </a:lnTo>
                  <a:lnTo>
                    <a:pt x="1090673" y="28669"/>
                  </a:lnTo>
                  <a:lnTo>
                    <a:pt x="1077186" y="33512"/>
                  </a:lnTo>
                  <a:lnTo>
                    <a:pt x="1065525" y="36966"/>
                  </a:lnTo>
                  <a:lnTo>
                    <a:pt x="1053723" y="42147"/>
                  </a:lnTo>
                  <a:lnTo>
                    <a:pt x="1041921" y="45601"/>
                  </a:lnTo>
                  <a:lnTo>
                    <a:pt x="1028433" y="48703"/>
                  </a:lnTo>
                  <a:lnTo>
                    <a:pt x="1013260" y="50430"/>
                  </a:lnTo>
                  <a:lnTo>
                    <a:pt x="1334013" y="50430"/>
                  </a:lnTo>
                  <a:lnTo>
                    <a:pt x="1335840" y="48703"/>
                  </a:lnTo>
                  <a:lnTo>
                    <a:pt x="1332327" y="47327"/>
                  </a:lnTo>
                  <a:lnTo>
                    <a:pt x="1325443" y="45601"/>
                  </a:lnTo>
                  <a:lnTo>
                    <a:pt x="1317154" y="42147"/>
                  </a:lnTo>
                  <a:lnTo>
                    <a:pt x="1290178" y="35239"/>
                  </a:lnTo>
                  <a:lnTo>
                    <a:pt x="1275005" y="33512"/>
                  </a:lnTo>
                  <a:lnTo>
                    <a:pt x="1239319" y="26942"/>
                  </a:lnTo>
                  <a:lnTo>
                    <a:pt x="1187194" y="21761"/>
                  </a:lnTo>
                  <a:lnTo>
                    <a:pt x="1145046" y="20034"/>
                  </a:lnTo>
                  <a:close/>
                </a:path>
                <a:path w="1351279" h="248285">
                  <a:moveTo>
                    <a:pt x="290406" y="0"/>
                  </a:moveTo>
                  <a:lnTo>
                    <a:pt x="275232" y="0"/>
                  </a:lnTo>
                  <a:lnTo>
                    <a:pt x="263430" y="3453"/>
                  </a:lnTo>
                  <a:lnTo>
                    <a:pt x="253034" y="4829"/>
                  </a:lnTo>
                  <a:lnTo>
                    <a:pt x="243058" y="10010"/>
                  </a:lnTo>
                  <a:lnTo>
                    <a:pt x="234769" y="13464"/>
                  </a:lnTo>
                  <a:lnTo>
                    <a:pt x="224372" y="18644"/>
                  </a:lnTo>
                  <a:lnTo>
                    <a:pt x="214397" y="21761"/>
                  </a:lnTo>
                  <a:lnTo>
                    <a:pt x="204281" y="25215"/>
                  </a:lnTo>
                  <a:lnTo>
                    <a:pt x="173934" y="30396"/>
                  </a:lnTo>
                  <a:lnTo>
                    <a:pt x="156934" y="32122"/>
                  </a:lnTo>
                  <a:lnTo>
                    <a:pt x="418679" y="32122"/>
                  </a:lnTo>
                  <a:lnTo>
                    <a:pt x="379902" y="20034"/>
                  </a:lnTo>
                  <a:lnTo>
                    <a:pt x="376530" y="16917"/>
                  </a:lnTo>
                  <a:lnTo>
                    <a:pt x="369505" y="13464"/>
                  </a:lnTo>
                  <a:lnTo>
                    <a:pt x="363042" y="10010"/>
                  </a:lnTo>
                  <a:lnTo>
                    <a:pt x="354332" y="8283"/>
                  </a:lnTo>
                  <a:lnTo>
                    <a:pt x="346042" y="4829"/>
                  </a:lnTo>
                  <a:lnTo>
                    <a:pt x="336067" y="3453"/>
                  </a:lnTo>
                  <a:lnTo>
                    <a:pt x="325670" y="1726"/>
                  </a:lnTo>
                  <a:lnTo>
                    <a:pt x="315555" y="1726"/>
                  </a:lnTo>
                  <a:lnTo>
                    <a:pt x="290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5487451" y="4237766"/>
            <a:ext cx="625475" cy="1362710"/>
            <a:chOff x="5487451" y="4237766"/>
            <a:chExt cx="625475" cy="1362710"/>
          </a:xfrm>
        </p:grpSpPr>
        <p:sp>
          <p:nvSpPr>
            <p:cNvPr id="60" name="object 60"/>
            <p:cNvSpPr/>
            <p:nvPr/>
          </p:nvSpPr>
          <p:spPr>
            <a:xfrm>
              <a:off x="5489180" y="4281570"/>
              <a:ext cx="577850" cy="1286510"/>
            </a:xfrm>
            <a:custGeom>
              <a:avLst/>
              <a:gdLst/>
              <a:ahLst/>
              <a:cxnLst/>
              <a:rect l="l" t="t" r="r" b="b"/>
              <a:pathLst>
                <a:path w="577850" h="1286510">
                  <a:moveTo>
                    <a:pt x="540349" y="0"/>
                  </a:moveTo>
                  <a:lnTo>
                    <a:pt x="36950" y="0"/>
                  </a:lnTo>
                  <a:lnTo>
                    <a:pt x="23462" y="1825"/>
                  </a:lnTo>
                  <a:lnTo>
                    <a:pt x="11661" y="10108"/>
                  </a:lnTo>
                  <a:lnTo>
                    <a:pt x="3371" y="22182"/>
                  </a:lnTo>
                  <a:lnTo>
                    <a:pt x="0" y="35660"/>
                  </a:lnTo>
                  <a:lnTo>
                    <a:pt x="0" y="1249256"/>
                  </a:lnTo>
                  <a:lnTo>
                    <a:pt x="3371" y="1262734"/>
                  </a:lnTo>
                  <a:lnTo>
                    <a:pt x="11661" y="1274471"/>
                  </a:lnTo>
                  <a:lnTo>
                    <a:pt x="23462" y="1283106"/>
                  </a:lnTo>
                  <a:lnTo>
                    <a:pt x="36950" y="1286222"/>
                  </a:lnTo>
                  <a:lnTo>
                    <a:pt x="540349" y="1286222"/>
                  </a:lnTo>
                  <a:lnTo>
                    <a:pt x="553837" y="1283106"/>
                  </a:lnTo>
                  <a:lnTo>
                    <a:pt x="565919" y="1274471"/>
                  </a:lnTo>
                  <a:lnTo>
                    <a:pt x="574209" y="1262734"/>
                  </a:lnTo>
                  <a:lnTo>
                    <a:pt x="577580" y="1249256"/>
                  </a:lnTo>
                  <a:lnTo>
                    <a:pt x="577580" y="35660"/>
                  </a:lnTo>
                  <a:lnTo>
                    <a:pt x="574208" y="22182"/>
                  </a:lnTo>
                  <a:lnTo>
                    <a:pt x="565919" y="10108"/>
                  </a:lnTo>
                  <a:lnTo>
                    <a:pt x="553837" y="1825"/>
                  </a:lnTo>
                  <a:lnTo>
                    <a:pt x="54034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89180" y="4281570"/>
              <a:ext cx="577850" cy="1286510"/>
            </a:xfrm>
            <a:custGeom>
              <a:avLst/>
              <a:gdLst/>
              <a:ahLst/>
              <a:cxnLst/>
              <a:rect l="l" t="t" r="r" b="b"/>
              <a:pathLst>
                <a:path w="577850" h="1286510">
                  <a:moveTo>
                    <a:pt x="540349" y="1286222"/>
                  </a:moveTo>
                  <a:lnTo>
                    <a:pt x="36950" y="1286222"/>
                  </a:lnTo>
                  <a:lnTo>
                    <a:pt x="23462" y="1283106"/>
                  </a:lnTo>
                  <a:lnTo>
                    <a:pt x="11661" y="1274471"/>
                  </a:lnTo>
                  <a:lnTo>
                    <a:pt x="3371" y="1262734"/>
                  </a:lnTo>
                  <a:lnTo>
                    <a:pt x="0" y="1249256"/>
                  </a:lnTo>
                  <a:lnTo>
                    <a:pt x="0" y="35660"/>
                  </a:lnTo>
                  <a:lnTo>
                    <a:pt x="3371" y="22182"/>
                  </a:lnTo>
                  <a:lnTo>
                    <a:pt x="11661" y="10108"/>
                  </a:lnTo>
                  <a:lnTo>
                    <a:pt x="23462" y="1825"/>
                  </a:lnTo>
                  <a:lnTo>
                    <a:pt x="36950" y="0"/>
                  </a:lnTo>
                  <a:lnTo>
                    <a:pt x="540349" y="0"/>
                  </a:lnTo>
                  <a:lnTo>
                    <a:pt x="574208" y="22182"/>
                  </a:lnTo>
                  <a:lnTo>
                    <a:pt x="577580" y="1249256"/>
                  </a:lnTo>
                  <a:lnTo>
                    <a:pt x="574209" y="1262734"/>
                  </a:lnTo>
                  <a:lnTo>
                    <a:pt x="565919" y="1274471"/>
                  </a:lnTo>
                  <a:lnTo>
                    <a:pt x="553837" y="1283106"/>
                  </a:lnTo>
                  <a:lnTo>
                    <a:pt x="540349" y="1286222"/>
                  </a:lnTo>
                  <a:close/>
                </a:path>
              </a:pathLst>
            </a:custGeom>
            <a:ln w="3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863884" y="4237766"/>
              <a:ext cx="248920" cy="1362710"/>
            </a:xfrm>
            <a:custGeom>
              <a:avLst/>
              <a:gdLst/>
              <a:ahLst/>
              <a:cxnLst/>
              <a:rect l="l" t="t" r="r" b="b"/>
              <a:pathLst>
                <a:path w="248920" h="1362710">
                  <a:moveTo>
                    <a:pt x="50859" y="15162"/>
                  </a:moveTo>
                  <a:lnTo>
                    <a:pt x="47347" y="16847"/>
                  </a:lnTo>
                  <a:lnTo>
                    <a:pt x="45661" y="22042"/>
                  </a:lnTo>
                  <a:lnTo>
                    <a:pt x="43975" y="30325"/>
                  </a:lnTo>
                  <a:lnTo>
                    <a:pt x="40743" y="40434"/>
                  </a:lnTo>
                  <a:lnTo>
                    <a:pt x="37372" y="53912"/>
                  </a:lnTo>
                  <a:lnTo>
                    <a:pt x="35686" y="67390"/>
                  </a:lnTo>
                  <a:lnTo>
                    <a:pt x="32173" y="82553"/>
                  </a:lnTo>
                  <a:lnTo>
                    <a:pt x="29082" y="99541"/>
                  </a:lnTo>
                  <a:lnTo>
                    <a:pt x="27256" y="116389"/>
                  </a:lnTo>
                  <a:lnTo>
                    <a:pt x="25570" y="133377"/>
                  </a:lnTo>
                  <a:lnTo>
                    <a:pt x="22198" y="150225"/>
                  </a:lnTo>
                  <a:lnTo>
                    <a:pt x="22198" y="165388"/>
                  </a:lnTo>
                  <a:lnTo>
                    <a:pt x="20371" y="207647"/>
                  </a:lnTo>
                  <a:lnTo>
                    <a:pt x="22198" y="229690"/>
                  </a:lnTo>
                  <a:lnTo>
                    <a:pt x="25570" y="248082"/>
                  </a:lnTo>
                  <a:lnTo>
                    <a:pt x="29082" y="263245"/>
                  </a:lnTo>
                  <a:lnTo>
                    <a:pt x="33859" y="276723"/>
                  </a:lnTo>
                  <a:lnTo>
                    <a:pt x="37372" y="288797"/>
                  </a:lnTo>
                  <a:lnTo>
                    <a:pt x="42570" y="300590"/>
                  </a:lnTo>
                  <a:lnTo>
                    <a:pt x="45661" y="312243"/>
                  </a:lnTo>
                  <a:lnTo>
                    <a:pt x="49173" y="325722"/>
                  </a:lnTo>
                  <a:lnTo>
                    <a:pt x="49173" y="357873"/>
                  </a:lnTo>
                  <a:lnTo>
                    <a:pt x="45661" y="378230"/>
                  </a:lnTo>
                  <a:lnTo>
                    <a:pt x="40743" y="403502"/>
                  </a:lnTo>
                  <a:lnTo>
                    <a:pt x="32173" y="432143"/>
                  </a:lnTo>
                  <a:lnTo>
                    <a:pt x="20371" y="467804"/>
                  </a:lnTo>
                  <a:lnTo>
                    <a:pt x="18686" y="496445"/>
                  </a:lnTo>
                  <a:lnTo>
                    <a:pt x="20371" y="540249"/>
                  </a:lnTo>
                  <a:lnTo>
                    <a:pt x="27256" y="585878"/>
                  </a:lnTo>
                  <a:lnTo>
                    <a:pt x="33859" y="609324"/>
                  </a:lnTo>
                  <a:lnTo>
                    <a:pt x="42570" y="654982"/>
                  </a:lnTo>
                  <a:lnTo>
                    <a:pt x="47347" y="690572"/>
                  </a:lnTo>
                  <a:lnTo>
                    <a:pt x="50859" y="729252"/>
                  </a:lnTo>
                  <a:lnTo>
                    <a:pt x="50859" y="771399"/>
                  </a:lnTo>
                  <a:lnTo>
                    <a:pt x="49173" y="813546"/>
                  </a:lnTo>
                  <a:lnTo>
                    <a:pt x="45661" y="855694"/>
                  </a:lnTo>
                  <a:lnTo>
                    <a:pt x="40743" y="899568"/>
                  </a:lnTo>
                  <a:lnTo>
                    <a:pt x="32173" y="940339"/>
                  </a:lnTo>
                  <a:lnTo>
                    <a:pt x="20371" y="979033"/>
                  </a:lnTo>
                  <a:lnTo>
                    <a:pt x="17000" y="982487"/>
                  </a:lnTo>
                  <a:lnTo>
                    <a:pt x="13909" y="989043"/>
                  </a:lnTo>
                  <a:lnTo>
                    <a:pt x="10396" y="995965"/>
                  </a:lnTo>
                  <a:lnTo>
                    <a:pt x="8710" y="1004248"/>
                  </a:lnTo>
                  <a:lnTo>
                    <a:pt x="5198" y="1012883"/>
                  </a:lnTo>
                  <a:lnTo>
                    <a:pt x="3512" y="1022907"/>
                  </a:lnTo>
                  <a:lnTo>
                    <a:pt x="1685" y="1032917"/>
                  </a:lnTo>
                  <a:lnTo>
                    <a:pt x="0" y="1043293"/>
                  </a:lnTo>
                  <a:lnTo>
                    <a:pt x="0" y="1083713"/>
                  </a:lnTo>
                  <a:lnTo>
                    <a:pt x="3512" y="1095450"/>
                  </a:lnTo>
                  <a:lnTo>
                    <a:pt x="5198" y="1105812"/>
                  </a:lnTo>
                  <a:lnTo>
                    <a:pt x="10396" y="1115836"/>
                  </a:lnTo>
                  <a:lnTo>
                    <a:pt x="13909" y="1125846"/>
                  </a:lnTo>
                  <a:lnTo>
                    <a:pt x="17000" y="1134495"/>
                  </a:lnTo>
                  <a:lnTo>
                    <a:pt x="30487" y="1186653"/>
                  </a:lnTo>
                  <a:lnTo>
                    <a:pt x="32173" y="1264391"/>
                  </a:lnTo>
                  <a:lnTo>
                    <a:pt x="30487" y="1286152"/>
                  </a:lnTo>
                  <a:lnTo>
                    <a:pt x="29082" y="1306538"/>
                  </a:lnTo>
                  <a:lnTo>
                    <a:pt x="25570" y="1326910"/>
                  </a:lnTo>
                  <a:lnTo>
                    <a:pt x="23884" y="1345217"/>
                  </a:lnTo>
                  <a:lnTo>
                    <a:pt x="20371" y="1362149"/>
                  </a:lnTo>
                  <a:lnTo>
                    <a:pt x="248538" y="1362149"/>
                  </a:lnTo>
                  <a:lnTo>
                    <a:pt x="248538" y="52508"/>
                  </a:lnTo>
                  <a:lnTo>
                    <a:pt x="52545" y="52508"/>
                  </a:lnTo>
                  <a:lnTo>
                    <a:pt x="52545" y="22042"/>
                  </a:lnTo>
                  <a:lnTo>
                    <a:pt x="50859" y="16847"/>
                  </a:lnTo>
                  <a:lnTo>
                    <a:pt x="50859" y="15162"/>
                  </a:lnTo>
                  <a:close/>
                </a:path>
                <a:path w="248920" h="1362710">
                  <a:moveTo>
                    <a:pt x="248538" y="0"/>
                  </a:moveTo>
                  <a:lnTo>
                    <a:pt x="52545" y="0"/>
                  </a:lnTo>
                  <a:lnTo>
                    <a:pt x="52545" y="52508"/>
                  </a:lnTo>
                  <a:lnTo>
                    <a:pt x="248538" y="52508"/>
                  </a:lnTo>
                  <a:lnTo>
                    <a:pt x="248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516738" y="4268189"/>
            <a:ext cx="606425" cy="1301750"/>
            <a:chOff x="2516738" y="4268189"/>
            <a:chExt cx="606425" cy="1301750"/>
          </a:xfrm>
        </p:grpSpPr>
        <p:sp>
          <p:nvSpPr>
            <p:cNvPr id="64" name="object 64"/>
            <p:cNvSpPr/>
            <p:nvPr/>
          </p:nvSpPr>
          <p:spPr>
            <a:xfrm>
              <a:off x="2518467" y="4269917"/>
              <a:ext cx="603250" cy="1297940"/>
            </a:xfrm>
            <a:custGeom>
              <a:avLst/>
              <a:gdLst/>
              <a:ahLst/>
              <a:cxnLst/>
              <a:rect l="l" t="t" r="r" b="b"/>
              <a:pathLst>
                <a:path w="603250" h="1297939">
                  <a:moveTo>
                    <a:pt x="565975" y="0"/>
                  </a:moveTo>
                  <a:lnTo>
                    <a:pt x="35601" y="0"/>
                  </a:lnTo>
                  <a:lnTo>
                    <a:pt x="22128" y="3369"/>
                  </a:lnTo>
                  <a:lnTo>
                    <a:pt x="10017" y="9968"/>
                  </a:lnTo>
                  <a:lnTo>
                    <a:pt x="1728" y="21761"/>
                  </a:lnTo>
                  <a:lnTo>
                    <a:pt x="0" y="36924"/>
                  </a:lnTo>
                  <a:lnTo>
                    <a:pt x="0" y="1260909"/>
                  </a:lnTo>
                  <a:lnTo>
                    <a:pt x="1728" y="1274387"/>
                  </a:lnTo>
                  <a:lnTo>
                    <a:pt x="10017" y="1286124"/>
                  </a:lnTo>
                  <a:lnTo>
                    <a:pt x="22128" y="1294759"/>
                  </a:lnTo>
                  <a:lnTo>
                    <a:pt x="35601" y="1297875"/>
                  </a:lnTo>
                  <a:lnTo>
                    <a:pt x="565975" y="1297875"/>
                  </a:lnTo>
                  <a:lnTo>
                    <a:pt x="579463" y="1294759"/>
                  </a:lnTo>
                  <a:lnTo>
                    <a:pt x="591124" y="1286124"/>
                  </a:lnTo>
                  <a:lnTo>
                    <a:pt x="599414" y="1274387"/>
                  </a:lnTo>
                  <a:lnTo>
                    <a:pt x="602926" y="1260909"/>
                  </a:lnTo>
                  <a:lnTo>
                    <a:pt x="602926" y="36924"/>
                  </a:lnTo>
                  <a:lnTo>
                    <a:pt x="599414" y="21761"/>
                  </a:lnTo>
                  <a:lnTo>
                    <a:pt x="591124" y="9968"/>
                  </a:lnTo>
                  <a:lnTo>
                    <a:pt x="579463" y="3369"/>
                  </a:lnTo>
                  <a:lnTo>
                    <a:pt x="5659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18467" y="4269917"/>
              <a:ext cx="603250" cy="1297940"/>
            </a:xfrm>
            <a:custGeom>
              <a:avLst/>
              <a:gdLst/>
              <a:ahLst/>
              <a:cxnLst/>
              <a:rect l="l" t="t" r="r" b="b"/>
              <a:pathLst>
                <a:path w="603250" h="1297939">
                  <a:moveTo>
                    <a:pt x="35601" y="1297875"/>
                  </a:moveTo>
                  <a:lnTo>
                    <a:pt x="565975" y="1297875"/>
                  </a:lnTo>
                  <a:lnTo>
                    <a:pt x="579463" y="1294759"/>
                  </a:lnTo>
                  <a:lnTo>
                    <a:pt x="591124" y="1286124"/>
                  </a:lnTo>
                  <a:lnTo>
                    <a:pt x="599414" y="1274387"/>
                  </a:lnTo>
                  <a:lnTo>
                    <a:pt x="602926" y="1260909"/>
                  </a:lnTo>
                  <a:lnTo>
                    <a:pt x="602926" y="36924"/>
                  </a:lnTo>
                  <a:lnTo>
                    <a:pt x="599414" y="21761"/>
                  </a:lnTo>
                  <a:lnTo>
                    <a:pt x="591124" y="9968"/>
                  </a:lnTo>
                  <a:lnTo>
                    <a:pt x="579463" y="3369"/>
                  </a:lnTo>
                  <a:lnTo>
                    <a:pt x="565975" y="0"/>
                  </a:lnTo>
                  <a:lnTo>
                    <a:pt x="35601" y="0"/>
                  </a:lnTo>
                  <a:lnTo>
                    <a:pt x="22128" y="3369"/>
                  </a:lnTo>
                  <a:lnTo>
                    <a:pt x="10017" y="9968"/>
                  </a:lnTo>
                  <a:lnTo>
                    <a:pt x="1728" y="21761"/>
                  </a:lnTo>
                  <a:lnTo>
                    <a:pt x="0" y="36924"/>
                  </a:lnTo>
                  <a:lnTo>
                    <a:pt x="0" y="1260909"/>
                  </a:lnTo>
                  <a:lnTo>
                    <a:pt x="1728" y="1274387"/>
                  </a:lnTo>
                  <a:lnTo>
                    <a:pt x="10017" y="1286124"/>
                  </a:lnTo>
                  <a:lnTo>
                    <a:pt x="22128" y="1294759"/>
                  </a:lnTo>
                  <a:lnTo>
                    <a:pt x="35601" y="1297875"/>
                  </a:lnTo>
                  <a:close/>
                </a:path>
              </a:pathLst>
            </a:custGeom>
            <a:ln w="3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170070" y="1497866"/>
            <a:ext cx="280670" cy="1278890"/>
            <a:chOff x="5170070" y="1497866"/>
            <a:chExt cx="280670" cy="1278890"/>
          </a:xfrm>
        </p:grpSpPr>
        <p:sp>
          <p:nvSpPr>
            <p:cNvPr id="67" name="object 67"/>
            <p:cNvSpPr/>
            <p:nvPr/>
          </p:nvSpPr>
          <p:spPr>
            <a:xfrm>
              <a:off x="5171798" y="1499595"/>
              <a:ext cx="277495" cy="1275080"/>
            </a:xfrm>
            <a:custGeom>
              <a:avLst/>
              <a:gdLst/>
              <a:ahLst/>
              <a:cxnLst/>
              <a:rect l="l" t="t" r="r" b="b"/>
              <a:pathLst>
                <a:path w="277495" h="1275080">
                  <a:moveTo>
                    <a:pt x="239546" y="0"/>
                  </a:moveTo>
                  <a:lnTo>
                    <a:pt x="35264" y="0"/>
                  </a:lnTo>
                  <a:lnTo>
                    <a:pt x="21776" y="3509"/>
                  </a:lnTo>
                  <a:lnTo>
                    <a:pt x="9975" y="10389"/>
                  </a:lnTo>
                  <a:lnTo>
                    <a:pt x="1404" y="22042"/>
                  </a:lnTo>
                  <a:lnTo>
                    <a:pt x="0" y="37345"/>
                  </a:lnTo>
                  <a:lnTo>
                    <a:pt x="0" y="1237462"/>
                  </a:lnTo>
                  <a:lnTo>
                    <a:pt x="1405" y="1252625"/>
                  </a:lnTo>
                  <a:lnTo>
                    <a:pt x="9975" y="1264419"/>
                  </a:lnTo>
                  <a:lnTo>
                    <a:pt x="21776" y="1271298"/>
                  </a:lnTo>
                  <a:lnTo>
                    <a:pt x="35264" y="1274808"/>
                  </a:lnTo>
                  <a:lnTo>
                    <a:pt x="239546" y="1274808"/>
                  </a:lnTo>
                  <a:lnTo>
                    <a:pt x="253034" y="1271298"/>
                  </a:lnTo>
                  <a:lnTo>
                    <a:pt x="265116" y="1264419"/>
                  </a:lnTo>
                  <a:lnTo>
                    <a:pt x="273406" y="1252625"/>
                  </a:lnTo>
                  <a:lnTo>
                    <a:pt x="276918" y="1237462"/>
                  </a:lnTo>
                  <a:lnTo>
                    <a:pt x="276918" y="37345"/>
                  </a:lnTo>
                  <a:lnTo>
                    <a:pt x="273406" y="22042"/>
                  </a:lnTo>
                  <a:lnTo>
                    <a:pt x="265116" y="10389"/>
                  </a:lnTo>
                  <a:lnTo>
                    <a:pt x="253034" y="3509"/>
                  </a:lnTo>
                  <a:lnTo>
                    <a:pt x="23954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71798" y="1499595"/>
              <a:ext cx="277495" cy="1275080"/>
            </a:xfrm>
            <a:custGeom>
              <a:avLst/>
              <a:gdLst/>
              <a:ahLst/>
              <a:cxnLst/>
              <a:rect l="l" t="t" r="r" b="b"/>
              <a:pathLst>
                <a:path w="277495" h="1275080">
                  <a:moveTo>
                    <a:pt x="0" y="37345"/>
                  </a:moveTo>
                  <a:lnTo>
                    <a:pt x="0" y="1237462"/>
                  </a:lnTo>
                  <a:lnTo>
                    <a:pt x="21776" y="1271298"/>
                  </a:lnTo>
                  <a:lnTo>
                    <a:pt x="35264" y="1274808"/>
                  </a:lnTo>
                  <a:lnTo>
                    <a:pt x="239546" y="1274808"/>
                  </a:lnTo>
                  <a:lnTo>
                    <a:pt x="253034" y="1271298"/>
                  </a:lnTo>
                  <a:lnTo>
                    <a:pt x="265116" y="1264419"/>
                  </a:lnTo>
                  <a:lnTo>
                    <a:pt x="273406" y="1252625"/>
                  </a:lnTo>
                  <a:lnTo>
                    <a:pt x="276918" y="1237462"/>
                  </a:lnTo>
                  <a:lnTo>
                    <a:pt x="276918" y="37345"/>
                  </a:lnTo>
                  <a:lnTo>
                    <a:pt x="273406" y="22042"/>
                  </a:lnTo>
                  <a:lnTo>
                    <a:pt x="265116" y="10389"/>
                  </a:lnTo>
                  <a:lnTo>
                    <a:pt x="253034" y="3509"/>
                  </a:lnTo>
                  <a:lnTo>
                    <a:pt x="239546" y="0"/>
                  </a:lnTo>
                  <a:lnTo>
                    <a:pt x="35264" y="0"/>
                  </a:lnTo>
                  <a:lnTo>
                    <a:pt x="21776" y="3509"/>
                  </a:lnTo>
                  <a:lnTo>
                    <a:pt x="9975" y="10389"/>
                  </a:lnTo>
                  <a:lnTo>
                    <a:pt x="1404" y="22042"/>
                  </a:lnTo>
                  <a:lnTo>
                    <a:pt x="0" y="37345"/>
                  </a:lnTo>
                  <a:close/>
                </a:path>
              </a:pathLst>
            </a:custGeom>
            <a:ln w="3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851586" y="112515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19" h="337819">
                <a:moveTo>
                  <a:pt x="0" y="0"/>
                </a:moveTo>
                <a:lnTo>
                  <a:pt x="337767" y="337515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406107" y="1120144"/>
            <a:ext cx="650240" cy="651510"/>
            <a:chOff x="6406107" y="1120144"/>
            <a:chExt cx="650240" cy="651510"/>
          </a:xfrm>
        </p:grpSpPr>
        <p:sp>
          <p:nvSpPr>
            <p:cNvPr id="71" name="object 71"/>
            <p:cNvSpPr/>
            <p:nvPr/>
          </p:nvSpPr>
          <p:spPr>
            <a:xfrm>
              <a:off x="6777673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239827" y="0"/>
                  </a:moveTo>
                  <a:lnTo>
                    <a:pt x="37231" y="0"/>
                  </a:lnTo>
                  <a:lnTo>
                    <a:pt x="23743" y="3509"/>
                  </a:lnTo>
                  <a:lnTo>
                    <a:pt x="12082" y="11793"/>
                  </a:lnTo>
                  <a:lnTo>
                    <a:pt x="3371" y="23867"/>
                  </a:lnTo>
                  <a:lnTo>
                    <a:pt x="0" y="37345"/>
                  </a:lnTo>
                  <a:lnTo>
                    <a:pt x="0" y="244993"/>
                  </a:lnTo>
                  <a:lnTo>
                    <a:pt x="3371" y="258471"/>
                  </a:lnTo>
                  <a:lnTo>
                    <a:pt x="12082" y="270124"/>
                  </a:lnTo>
                  <a:lnTo>
                    <a:pt x="23743" y="278548"/>
                  </a:lnTo>
                  <a:lnTo>
                    <a:pt x="37231" y="281918"/>
                  </a:lnTo>
                  <a:lnTo>
                    <a:pt x="239827" y="281918"/>
                  </a:lnTo>
                  <a:lnTo>
                    <a:pt x="255001" y="278548"/>
                  </a:lnTo>
                  <a:lnTo>
                    <a:pt x="266802" y="270124"/>
                  </a:lnTo>
                  <a:lnTo>
                    <a:pt x="275513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5513" y="23867"/>
                  </a:lnTo>
                  <a:lnTo>
                    <a:pt x="266802" y="11793"/>
                  </a:lnTo>
                  <a:lnTo>
                    <a:pt x="255001" y="3509"/>
                  </a:lnTo>
                  <a:lnTo>
                    <a:pt x="23982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77673" y="1487801"/>
              <a:ext cx="277495" cy="281940"/>
            </a:xfrm>
            <a:custGeom>
              <a:avLst/>
              <a:gdLst/>
              <a:ahLst/>
              <a:cxnLst/>
              <a:rect l="l" t="t" r="r" b="b"/>
              <a:pathLst>
                <a:path w="277495" h="281939">
                  <a:moveTo>
                    <a:pt x="0" y="37345"/>
                  </a:moveTo>
                  <a:lnTo>
                    <a:pt x="0" y="244993"/>
                  </a:lnTo>
                  <a:lnTo>
                    <a:pt x="23743" y="278548"/>
                  </a:lnTo>
                  <a:lnTo>
                    <a:pt x="37231" y="281918"/>
                  </a:lnTo>
                  <a:lnTo>
                    <a:pt x="239827" y="281918"/>
                  </a:lnTo>
                  <a:lnTo>
                    <a:pt x="255001" y="278548"/>
                  </a:lnTo>
                  <a:lnTo>
                    <a:pt x="266802" y="270124"/>
                  </a:lnTo>
                  <a:lnTo>
                    <a:pt x="275513" y="258471"/>
                  </a:lnTo>
                  <a:lnTo>
                    <a:pt x="276918" y="244993"/>
                  </a:lnTo>
                  <a:lnTo>
                    <a:pt x="276918" y="37345"/>
                  </a:lnTo>
                  <a:lnTo>
                    <a:pt x="275513" y="23867"/>
                  </a:lnTo>
                  <a:lnTo>
                    <a:pt x="266802" y="11793"/>
                  </a:lnTo>
                  <a:lnTo>
                    <a:pt x="255001" y="3509"/>
                  </a:lnTo>
                  <a:lnTo>
                    <a:pt x="239827" y="0"/>
                  </a:lnTo>
                  <a:lnTo>
                    <a:pt x="37231" y="0"/>
                  </a:lnTo>
                  <a:lnTo>
                    <a:pt x="23743" y="3509"/>
                  </a:lnTo>
                  <a:lnTo>
                    <a:pt x="12082" y="11793"/>
                  </a:lnTo>
                  <a:lnTo>
                    <a:pt x="3371" y="23867"/>
                  </a:lnTo>
                  <a:lnTo>
                    <a:pt x="0" y="37345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411118" y="1125155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20" h="337819">
                  <a:moveTo>
                    <a:pt x="0" y="0"/>
                  </a:moveTo>
                  <a:lnTo>
                    <a:pt x="337753" y="337515"/>
                  </a:lnTo>
                </a:path>
              </a:pathLst>
            </a:custGeom>
            <a:ln w="1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085807" y="3901838"/>
            <a:ext cx="641985" cy="1698625"/>
            <a:chOff x="4085807" y="3901838"/>
            <a:chExt cx="641985" cy="1698625"/>
          </a:xfrm>
        </p:grpSpPr>
        <p:sp>
          <p:nvSpPr>
            <p:cNvPr id="75" name="object 75"/>
            <p:cNvSpPr/>
            <p:nvPr/>
          </p:nvSpPr>
          <p:spPr>
            <a:xfrm>
              <a:off x="4148141" y="4269917"/>
              <a:ext cx="577850" cy="1297940"/>
            </a:xfrm>
            <a:custGeom>
              <a:avLst/>
              <a:gdLst/>
              <a:ahLst/>
              <a:cxnLst/>
              <a:rect l="l" t="t" r="r" b="b"/>
              <a:pathLst>
                <a:path w="577850" h="1297939">
                  <a:moveTo>
                    <a:pt x="540349" y="0"/>
                  </a:moveTo>
                  <a:lnTo>
                    <a:pt x="37372" y="0"/>
                  </a:lnTo>
                  <a:lnTo>
                    <a:pt x="23884" y="3369"/>
                  </a:lnTo>
                  <a:lnTo>
                    <a:pt x="11801" y="9968"/>
                  </a:lnTo>
                  <a:lnTo>
                    <a:pt x="3512" y="21761"/>
                  </a:lnTo>
                  <a:lnTo>
                    <a:pt x="0" y="36924"/>
                  </a:lnTo>
                  <a:lnTo>
                    <a:pt x="0" y="1260909"/>
                  </a:lnTo>
                  <a:lnTo>
                    <a:pt x="3512" y="1274387"/>
                  </a:lnTo>
                  <a:lnTo>
                    <a:pt x="11801" y="1286124"/>
                  </a:lnTo>
                  <a:lnTo>
                    <a:pt x="23884" y="1294759"/>
                  </a:lnTo>
                  <a:lnTo>
                    <a:pt x="37372" y="1297875"/>
                  </a:lnTo>
                  <a:lnTo>
                    <a:pt x="540349" y="1297875"/>
                  </a:lnTo>
                  <a:lnTo>
                    <a:pt x="554118" y="1294759"/>
                  </a:lnTo>
                  <a:lnTo>
                    <a:pt x="565919" y="1286124"/>
                  </a:lnTo>
                  <a:lnTo>
                    <a:pt x="574209" y="1274387"/>
                  </a:lnTo>
                  <a:lnTo>
                    <a:pt x="577721" y="1260909"/>
                  </a:lnTo>
                  <a:lnTo>
                    <a:pt x="577721" y="36924"/>
                  </a:lnTo>
                  <a:lnTo>
                    <a:pt x="574208" y="21761"/>
                  </a:lnTo>
                  <a:lnTo>
                    <a:pt x="565919" y="9968"/>
                  </a:lnTo>
                  <a:lnTo>
                    <a:pt x="554118" y="3369"/>
                  </a:lnTo>
                  <a:lnTo>
                    <a:pt x="54034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48141" y="4269917"/>
              <a:ext cx="577850" cy="1297940"/>
            </a:xfrm>
            <a:custGeom>
              <a:avLst/>
              <a:gdLst/>
              <a:ahLst/>
              <a:cxnLst/>
              <a:rect l="l" t="t" r="r" b="b"/>
              <a:pathLst>
                <a:path w="577850" h="1297939">
                  <a:moveTo>
                    <a:pt x="37372" y="1297875"/>
                  </a:moveTo>
                  <a:lnTo>
                    <a:pt x="540349" y="1297875"/>
                  </a:lnTo>
                  <a:lnTo>
                    <a:pt x="554118" y="1294759"/>
                  </a:lnTo>
                  <a:lnTo>
                    <a:pt x="565919" y="1286124"/>
                  </a:lnTo>
                  <a:lnTo>
                    <a:pt x="574209" y="1274387"/>
                  </a:lnTo>
                  <a:lnTo>
                    <a:pt x="577721" y="1260909"/>
                  </a:lnTo>
                  <a:lnTo>
                    <a:pt x="577721" y="36924"/>
                  </a:lnTo>
                  <a:lnTo>
                    <a:pt x="574208" y="21761"/>
                  </a:lnTo>
                  <a:lnTo>
                    <a:pt x="565919" y="9968"/>
                  </a:lnTo>
                  <a:lnTo>
                    <a:pt x="554118" y="3369"/>
                  </a:lnTo>
                  <a:lnTo>
                    <a:pt x="540349" y="0"/>
                  </a:lnTo>
                  <a:lnTo>
                    <a:pt x="37372" y="0"/>
                  </a:lnTo>
                  <a:lnTo>
                    <a:pt x="23884" y="3369"/>
                  </a:lnTo>
                  <a:lnTo>
                    <a:pt x="11801" y="9968"/>
                  </a:lnTo>
                  <a:lnTo>
                    <a:pt x="3512" y="21761"/>
                  </a:lnTo>
                  <a:lnTo>
                    <a:pt x="0" y="36924"/>
                  </a:lnTo>
                  <a:lnTo>
                    <a:pt x="0" y="1260909"/>
                  </a:lnTo>
                  <a:lnTo>
                    <a:pt x="3512" y="1274387"/>
                  </a:lnTo>
                  <a:lnTo>
                    <a:pt x="11801" y="1286124"/>
                  </a:lnTo>
                  <a:lnTo>
                    <a:pt x="23884" y="1294759"/>
                  </a:lnTo>
                  <a:lnTo>
                    <a:pt x="37372" y="1297875"/>
                  </a:lnTo>
                  <a:close/>
                </a:path>
              </a:pathLst>
            </a:custGeom>
            <a:ln w="3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102480" y="4237766"/>
              <a:ext cx="248285" cy="1362710"/>
            </a:xfrm>
            <a:custGeom>
              <a:avLst/>
              <a:gdLst/>
              <a:ahLst/>
              <a:cxnLst/>
              <a:rect l="l" t="t" r="r" b="b"/>
              <a:pathLst>
                <a:path w="248285" h="1362710">
                  <a:moveTo>
                    <a:pt x="195992" y="0"/>
                  </a:moveTo>
                  <a:lnTo>
                    <a:pt x="0" y="0"/>
                  </a:lnTo>
                  <a:lnTo>
                    <a:pt x="0" y="1362149"/>
                  </a:lnTo>
                  <a:lnTo>
                    <a:pt x="228166" y="1362149"/>
                  </a:lnTo>
                  <a:lnTo>
                    <a:pt x="224794" y="1345217"/>
                  </a:lnTo>
                  <a:lnTo>
                    <a:pt x="222967" y="1326910"/>
                  </a:lnTo>
                  <a:lnTo>
                    <a:pt x="219595" y="1306538"/>
                  </a:lnTo>
                  <a:lnTo>
                    <a:pt x="218191" y="1286152"/>
                  </a:lnTo>
                  <a:lnTo>
                    <a:pt x="216505" y="1264391"/>
                  </a:lnTo>
                  <a:lnTo>
                    <a:pt x="216505" y="1203584"/>
                  </a:lnTo>
                  <a:lnTo>
                    <a:pt x="222967" y="1156256"/>
                  </a:lnTo>
                  <a:lnTo>
                    <a:pt x="231678" y="1134495"/>
                  </a:lnTo>
                  <a:lnTo>
                    <a:pt x="234769" y="1125846"/>
                  </a:lnTo>
                  <a:lnTo>
                    <a:pt x="238282" y="1115836"/>
                  </a:lnTo>
                  <a:lnTo>
                    <a:pt x="243339" y="1105812"/>
                  </a:lnTo>
                  <a:lnTo>
                    <a:pt x="245166" y="1095450"/>
                  </a:lnTo>
                  <a:lnTo>
                    <a:pt x="248257" y="1083713"/>
                  </a:lnTo>
                  <a:lnTo>
                    <a:pt x="248257" y="1043293"/>
                  </a:lnTo>
                  <a:lnTo>
                    <a:pt x="246852" y="1032917"/>
                  </a:lnTo>
                  <a:lnTo>
                    <a:pt x="245166" y="1022907"/>
                  </a:lnTo>
                  <a:lnTo>
                    <a:pt x="243339" y="1012883"/>
                  </a:lnTo>
                  <a:lnTo>
                    <a:pt x="239967" y="1004248"/>
                  </a:lnTo>
                  <a:lnTo>
                    <a:pt x="238282" y="995965"/>
                  </a:lnTo>
                  <a:lnTo>
                    <a:pt x="234769" y="989043"/>
                  </a:lnTo>
                  <a:lnTo>
                    <a:pt x="231678" y="982487"/>
                  </a:lnTo>
                  <a:lnTo>
                    <a:pt x="228166" y="979033"/>
                  </a:lnTo>
                  <a:lnTo>
                    <a:pt x="218191" y="940339"/>
                  </a:lnTo>
                  <a:lnTo>
                    <a:pt x="209480" y="899568"/>
                  </a:lnTo>
                  <a:lnTo>
                    <a:pt x="203017" y="855694"/>
                  </a:lnTo>
                  <a:lnTo>
                    <a:pt x="199504" y="813546"/>
                  </a:lnTo>
                  <a:lnTo>
                    <a:pt x="197819" y="771399"/>
                  </a:lnTo>
                  <a:lnTo>
                    <a:pt x="197819" y="729252"/>
                  </a:lnTo>
                  <a:lnTo>
                    <a:pt x="201190" y="690572"/>
                  </a:lnTo>
                  <a:lnTo>
                    <a:pt x="206108" y="654982"/>
                  </a:lnTo>
                  <a:lnTo>
                    <a:pt x="214678" y="609324"/>
                  </a:lnTo>
                  <a:lnTo>
                    <a:pt x="218191" y="597671"/>
                  </a:lnTo>
                  <a:lnTo>
                    <a:pt x="224794" y="572400"/>
                  </a:lnTo>
                  <a:lnTo>
                    <a:pt x="226480" y="557237"/>
                  </a:lnTo>
                  <a:lnTo>
                    <a:pt x="228166" y="540249"/>
                  </a:lnTo>
                  <a:lnTo>
                    <a:pt x="229852" y="519891"/>
                  </a:lnTo>
                  <a:lnTo>
                    <a:pt x="229852" y="496445"/>
                  </a:lnTo>
                  <a:lnTo>
                    <a:pt x="228166" y="467804"/>
                  </a:lnTo>
                  <a:lnTo>
                    <a:pt x="216505" y="432143"/>
                  </a:lnTo>
                  <a:lnTo>
                    <a:pt x="207794" y="403502"/>
                  </a:lnTo>
                  <a:lnTo>
                    <a:pt x="203017" y="378230"/>
                  </a:lnTo>
                  <a:lnTo>
                    <a:pt x="199504" y="357873"/>
                  </a:lnTo>
                  <a:lnTo>
                    <a:pt x="199504" y="325722"/>
                  </a:lnTo>
                  <a:lnTo>
                    <a:pt x="203017" y="312243"/>
                  </a:lnTo>
                  <a:lnTo>
                    <a:pt x="206108" y="300590"/>
                  </a:lnTo>
                  <a:lnTo>
                    <a:pt x="211306" y="288797"/>
                  </a:lnTo>
                  <a:lnTo>
                    <a:pt x="216505" y="276723"/>
                  </a:lnTo>
                  <a:lnTo>
                    <a:pt x="219595" y="263245"/>
                  </a:lnTo>
                  <a:lnTo>
                    <a:pt x="224794" y="248082"/>
                  </a:lnTo>
                  <a:lnTo>
                    <a:pt x="226480" y="229690"/>
                  </a:lnTo>
                  <a:lnTo>
                    <a:pt x="228166" y="207647"/>
                  </a:lnTo>
                  <a:lnTo>
                    <a:pt x="226480" y="165388"/>
                  </a:lnTo>
                  <a:lnTo>
                    <a:pt x="226480" y="150225"/>
                  </a:lnTo>
                  <a:lnTo>
                    <a:pt x="224794" y="133377"/>
                  </a:lnTo>
                  <a:lnTo>
                    <a:pt x="221281" y="116389"/>
                  </a:lnTo>
                  <a:lnTo>
                    <a:pt x="219595" y="99541"/>
                  </a:lnTo>
                  <a:lnTo>
                    <a:pt x="216505" y="82553"/>
                  </a:lnTo>
                  <a:lnTo>
                    <a:pt x="214678" y="67390"/>
                  </a:lnTo>
                  <a:lnTo>
                    <a:pt x="211306" y="53912"/>
                  </a:lnTo>
                  <a:lnTo>
                    <a:pt x="210940" y="52508"/>
                  </a:lnTo>
                  <a:lnTo>
                    <a:pt x="195992" y="52508"/>
                  </a:lnTo>
                  <a:lnTo>
                    <a:pt x="195992" y="0"/>
                  </a:lnTo>
                  <a:close/>
                </a:path>
                <a:path w="248285" h="1362710">
                  <a:moveTo>
                    <a:pt x="199504" y="15162"/>
                  </a:moveTo>
                  <a:lnTo>
                    <a:pt x="197818" y="16847"/>
                  </a:lnTo>
                  <a:lnTo>
                    <a:pt x="195992" y="22042"/>
                  </a:lnTo>
                  <a:lnTo>
                    <a:pt x="195992" y="52508"/>
                  </a:lnTo>
                  <a:lnTo>
                    <a:pt x="210940" y="52508"/>
                  </a:lnTo>
                  <a:lnTo>
                    <a:pt x="207794" y="40434"/>
                  </a:lnTo>
                  <a:lnTo>
                    <a:pt x="206108" y="30325"/>
                  </a:lnTo>
                  <a:lnTo>
                    <a:pt x="203017" y="22042"/>
                  </a:lnTo>
                  <a:lnTo>
                    <a:pt x="201190" y="16847"/>
                  </a:lnTo>
                  <a:lnTo>
                    <a:pt x="199504" y="15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90818" y="3906849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20" h="337820">
                  <a:moveTo>
                    <a:pt x="0" y="0"/>
                  </a:moveTo>
                  <a:lnTo>
                    <a:pt x="337753" y="337796"/>
                  </a:lnTo>
                </a:path>
              </a:pathLst>
            </a:custGeom>
            <a:ln w="1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8647446" y="3889861"/>
            <a:ext cx="1694180" cy="650240"/>
            <a:chOff x="8647446" y="3889861"/>
            <a:chExt cx="1694180" cy="650240"/>
          </a:xfrm>
        </p:grpSpPr>
        <p:sp>
          <p:nvSpPr>
            <p:cNvPr id="80" name="object 80"/>
            <p:cNvSpPr/>
            <p:nvPr/>
          </p:nvSpPr>
          <p:spPr>
            <a:xfrm>
              <a:off x="9018872" y="3937175"/>
              <a:ext cx="1290320" cy="601345"/>
            </a:xfrm>
            <a:custGeom>
              <a:avLst/>
              <a:gdLst/>
              <a:ahLst/>
              <a:cxnLst/>
              <a:rect l="l" t="t" r="r" b="b"/>
              <a:pathLst>
                <a:path w="1290320" h="601345">
                  <a:moveTo>
                    <a:pt x="1253228" y="0"/>
                  </a:moveTo>
                  <a:lnTo>
                    <a:pt x="36950" y="0"/>
                  </a:lnTo>
                  <a:lnTo>
                    <a:pt x="21776" y="1684"/>
                  </a:lnTo>
                  <a:lnTo>
                    <a:pt x="9975" y="10389"/>
                  </a:lnTo>
                  <a:lnTo>
                    <a:pt x="1685" y="22182"/>
                  </a:lnTo>
                  <a:lnTo>
                    <a:pt x="0" y="35660"/>
                  </a:lnTo>
                  <a:lnTo>
                    <a:pt x="0" y="565520"/>
                  </a:lnTo>
                  <a:lnTo>
                    <a:pt x="1685" y="578998"/>
                  </a:lnTo>
                  <a:lnTo>
                    <a:pt x="9975" y="590792"/>
                  </a:lnTo>
                  <a:lnTo>
                    <a:pt x="21776" y="599356"/>
                  </a:lnTo>
                  <a:lnTo>
                    <a:pt x="36950" y="601181"/>
                  </a:lnTo>
                  <a:lnTo>
                    <a:pt x="1253228" y="601181"/>
                  </a:lnTo>
                  <a:lnTo>
                    <a:pt x="1266716" y="599356"/>
                  </a:lnTo>
                  <a:lnTo>
                    <a:pt x="1278377" y="590792"/>
                  </a:lnTo>
                  <a:lnTo>
                    <a:pt x="1286666" y="578998"/>
                  </a:lnTo>
                  <a:lnTo>
                    <a:pt x="1290178" y="565520"/>
                  </a:lnTo>
                  <a:lnTo>
                    <a:pt x="1290178" y="35660"/>
                  </a:lnTo>
                  <a:lnTo>
                    <a:pt x="1286666" y="22182"/>
                  </a:lnTo>
                  <a:lnTo>
                    <a:pt x="1278377" y="10389"/>
                  </a:lnTo>
                  <a:lnTo>
                    <a:pt x="1266716" y="1684"/>
                  </a:lnTo>
                  <a:lnTo>
                    <a:pt x="125322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18872" y="3937175"/>
              <a:ext cx="1290320" cy="601345"/>
            </a:xfrm>
            <a:custGeom>
              <a:avLst/>
              <a:gdLst/>
              <a:ahLst/>
              <a:cxnLst/>
              <a:rect l="l" t="t" r="r" b="b"/>
              <a:pathLst>
                <a:path w="1290320" h="601345">
                  <a:moveTo>
                    <a:pt x="0" y="35660"/>
                  </a:moveTo>
                  <a:lnTo>
                    <a:pt x="0" y="565520"/>
                  </a:lnTo>
                  <a:lnTo>
                    <a:pt x="21776" y="599356"/>
                  </a:lnTo>
                  <a:lnTo>
                    <a:pt x="36950" y="601181"/>
                  </a:lnTo>
                  <a:lnTo>
                    <a:pt x="1253228" y="601181"/>
                  </a:lnTo>
                  <a:lnTo>
                    <a:pt x="1266716" y="599356"/>
                  </a:lnTo>
                  <a:lnTo>
                    <a:pt x="1278377" y="590792"/>
                  </a:lnTo>
                  <a:lnTo>
                    <a:pt x="1286666" y="578998"/>
                  </a:lnTo>
                  <a:lnTo>
                    <a:pt x="1290178" y="565520"/>
                  </a:lnTo>
                  <a:lnTo>
                    <a:pt x="1290178" y="35660"/>
                  </a:lnTo>
                  <a:lnTo>
                    <a:pt x="1286666" y="22182"/>
                  </a:lnTo>
                  <a:lnTo>
                    <a:pt x="1278377" y="10389"/>
                  </a:lnTo>
                  <a:lnTo>
                    <a:pt x="1266716" y="1684"/>
                  </a:lnTo>
                  <a:lnTo>
                    <a:pt x="1253228" y="0"/>
                  </a:lnTo>
                  <a:lnTo>
                    <a:pt x="36950" y="0"/>
                  </a:lnTo>
                  <a:lnTo>
                    <a:pt x="21776" y="1684"/>
                  </a:lnTo>
                  <a:lnTo>
                    <a:pt x="9975" y="10389"/>
                  </a:lnTo>
                  <a:lnTo>
                    <a:pt x="1685" y="22182"/>
                  </a:lnTo>
                  <a:lnTo>
                    <a:pt x="0" y="35660"/>
                  </a:lnTo>
                  <a:close/>
                </a:path>
              </a:pathLst>
            </a:custGeom>
            <a:ln w="3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990210" y="3889861"/>
              <a:ext cx="1351280" cy="250190"/>
            </a:xfrm>
            <a:custGeom>
              <a:avLst/>
              <a:gdLst/>
              <a:ahLst/>
              <a:cxnLst/>
              <a:rect l="l" t="t" r="r" b="b"/>
              <a:pathLst>
                <a:path w="1351279" h="250189">
                  <a:moveTo>
                    <a:pt x="427023" y="216212"/>
                  </a:moveTo>
                  <a:lnTo>
                    <a:pt x="156934" y="216212"/>
                  </a:lnTo>
                  <a:lnTo>
                    <a:pt x="173794" y="218037"/>
                  </a:lnTo>
                  <a:lnTo>
                    <a:pt x="204281" y="222810"/>
                  </a:lnTo>
                  <a:lnTo>
                    <a:pt x="214257" y="226320"/>
                  </a:lnTo>
                  <a:lnTo>
                    <a:pt x="224372" y="231515"/>
                  </a:lnTo>
                  <a:lnTo>
                    <a:pt x="234629" y="234884"/>
                  </a:lnTo>
                  <a:lnTo>
                    <a:pt x="275092" y="248363"/>
                  </a:lnTo>
                  <a:lnTo>
                    <a:pt x="290406" y="250047"/>
                  </a:lnTo>
                  <a:lnTo>
                    <a:pt x="315555" y="248363"/>
                  </a:lnTo>
                  <a:lnTo>
                    <a:pt x="354613" y="241483"/>
                  </a:lnTo>
                  <a:lnTo>
                    <a:pt x="379902" y="228005"/>
                  </a:lnTo>
                  <a:lnTo>
                    <a:pt x="418538" y="218037"/>
                  </a:lnTo>
                  <a:lnTo>
                    <a:pt x="427023" y="216212"/>
                  </a:lnTo>
                  <a:close/>
                </a:path>
                <a:path w="1351279" h="250189">
                  <a:moveTo>
                    <a:pt x="1334013" y="197539"/>
                  </a:moveTo>
                  <a:lnTo>
                    <a:pt x="585870" y="197539"/>
                  </a:lnTo>
                  <a:lnTo>
                    <a:pt x="665110" y="201049"/>
                  </a:lnTo>
                  <a:lnTo>
                    <a:pt x="702482" y="206243"/>
                  </a:lnTo>
                  <a:lnTo>
                    <a:pt x="746317" y="216212"/>
                  </a:lnTo>
                  <a:lnTo>
                    <a:pt x="758118" y="219721"/>
                  </a:lnTo>
                  <a:lnTo>
                    <a:pt x="769780" y="221406"/>
                  </a:lnTo>
                  <a:lnTo>
                    <a:pt x="798581" y="228005"/>
                  </a:lnTo>
                  <a:lnTo>
                    <a:pt x="815441" y="229690"/>
                  </a:lnTo>
                  <a:lnTo>
                    <a:pt x="859416" y="229690"/>
                  </a:lnTo>
                  <a:lnTo>
                    <a:pt x="886392" y="228005"/>
                  </a:lnTo>
                  <a:lnTo>
                    <a:pt x="921937" y="216212"/>
                  </a:lnTo>
                  <a:lnTo>
                    <a:pt x="950598" y="207647"/>
                  </a:lnTo>
                  <a:lnTo>
                    <a:pt x="975888" y="202733"/>
                  </a:lnTo>
                  <a:lnTo>
                    <a:pt x="996260" y="199364"/>
                  </a:lnTo>
                  <a:lnTo>
                    <a:pt x="1335699" y="199364"/>
                  </a:lnTo>
                  <a:lnTo>
                    <a:pt x="1334013" y="197539"/>
                  </a:lnTo>
                  <a:close/>
                </a:path>
                <a:path w="1351279" h="250189">
                  <a:moveTo>
                    <a:pt x="1351013" y="0"/>
                  </a:moveTo>
                  <a:lnTo>
                    <a:pt x="0" y="0"/>
                  </a:lnTo>
                  <a:lnTo>
                    <a:pt x="0" y="228005"/>
                  </a:lnTo>
                  <a:lnTo>
                    <a:pt x="16859" y="226320"/>
                  </a:lnTo>
                  <a:lnTo>
                    <a:pt x="35264" y="222810"/>
                  </a:lnTo>
                  <a:lnTo>
                    <a:pt x="55636" y="221406"/>
                  </a:lnTo>
                  <a:lnTo>
                    <a:pt x="76008" y="218037"/>
                  </a:lnTo>
                  <a:lnTo>
                    <a:pt x="96099" y="218037"/>
                  </a:lnTo>
                  <a:lnTo>
                    <a:pt x="118157" y="216212"/>
                  </a:lnTo>
                  <a:lnTo>
                    <a:pt x="427023" y="216212"/>
                  </a:lnTo>
                  <a:lnTo>
                    <a:pt x="459001" y="209332"/>
                  </a:lnTo>
                  <a:lnTo>
                    <a:pt x="501572" y="202733"/>
                  </a:lnTo>
                  <a:lnTo>
                    <a:pt x="543721" y="199364"/>
                  </a:lnTo>
                  <a:lnTo>
                    <a:pt x="585870" y="197539"/>
                  </a:lnTo>
                  <a:lnTo>
                    <a:pt x="1334013" y="197539"/>
                  </a:lnTo>
                  <a:lnTo>
                    <a:pt x="1328815" y="195854"/>
                  </a:lnTo>
                  <a:lnTo>
                    <a:pt x="1351013" y="195854"/>
                  </a:lnTo>
                  <a:lnTo>
                    <a:pt x="1351013" y="0"/>
                  </a:lnTo>
                  <a:close/>
                </a:path>
                <a:path w="1351279" h="250189">
                  <a:moveTo>
                    <a:pt x="1335699" y="199364"/>
                  </a:moveTo>
                  <a:lnTo>
                    <a:pt x="1013260" y="199364"/>
                  </a:lnTo>
                  <a:lnTo>
                    <a:pt x="1028433" y="201049"/>
                  </a:lnTo>
                  <a:lnTo>
                    <a:pt x="1041921" y="202733"/>
                  </a:lnTo>
                  <a:lnTo>
                    <a:pt x="1053723" y="207647"/>
                  </a:lnTo>
                  <a:lnTo>
                    <a:pt x="1065384" y="211017"/>
                  </a:lnTo>
                  <a:lnTo>
                    <a:pt x="1077186" y="216212"/>
                  </a:lnTo>
                  <a:lnTo>
                    <a:pt x="1090954" y="221406"/>
                  </a:lnTo>
                  <a:lnTo>
                    <a:pt x="1122847" y="228005"/>
                  </a:lnTo>
                  <a:lnTo>
                    <a:pt x="1187054" y="228005"/>
                  </a:lnTo>
                  <a:lnTo>
                    <a:pt x="1222740" y="224495"/>
                  </a:lnTo>
                  <a:lnTo>
                    <a:pt x="1239319" y="221406"/>
                  </a:lnTo>
                  <a:lnTo>
                    <a:pt x="1258005" y="219721"/>
                  </a:lnTo>
                  <a:lnTo>
                    <a:pt x="1274864" y="216212"/>
                  </a:lnTo>
                  <a:lnTo>
                    <a:pt x="1290178" y="212842"/>
                  </a:lnTo>
                  <a:lnTo>
                    <a:pt x="1305352" y="209332"/>
                  </a:lnTo>
                  <a:lnTo>
                    <a:pt x="1317154" y="207647"/>
                  </a:lnTo>
                  <a:lnTo>
                    <a:pt x="1325724" y="204559"/>
                  </a:lnTo>
                  <a:lnTo>
                    <a:pt x="1332327" y="201049"/>
                  </a:lnTo>
                  <a:lnTo>
                    <a:pt x="1335699" y="199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52457" y="3906849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20" h="337820">
                  <a:moveTo>
                    <a:pt x="0" y="0"/>
                  </a:moveTo>
                  <a:lnTo>
                    <a:pt x="337753" y="337796"/>
                  </a:lnTo>
                </a:path>
              </a:pathLst>
            </a:custGeom>
            <a:ln w="1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992378" y="993931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250976" y="1182906"/>
            <a:ext cx="12160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14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25491" y="1237498"/>
            <a:ext cx="412750" cy="15043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7960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2184341" y="1457661"/>
          <a:ext cx="1351279" cy="1350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796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object 88"/>
          <p:cNvSpPr/>
          <p:nvPr/>
        </p:nvSpPr>
        <p:spPr>
          <a:xfrm>
            <a:off x="4131141" y="112515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19">
                <a:moveTo>
                  <a:pt x="0" y="0"/>
                </a:moveTo>
                <a:lnTo>
                  <a:pt x="337753" y="337515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272285" y="993931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530517" y="1182906"/>
            <a:ext cx="12166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0520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2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005482" y="1237498"/>
            <a:ext cx="412115" cy="15043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7960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92" name="object 92"/>
          <p:cNvGraphicFramePr>
            <a:graphicFrameLocks noGrp="1"/>
          </p:cNvGraphicFramePr>
          <p:nvPr/>
        </p:nvGraphicFramePr>
        <p:xfrm>
          <a:off x="4463882" y="1457661"/>
          <a:ext cx="1351279" cy="1350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796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" name="object 93"/>
          <p:cNvSpPr txBox="1"/>
          <p:nvPr/>
        </p:nvSpPr>
        <p:spPr>
          <a:xfrm>
            <a:off x="6552261" y="993931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10494" y="1182906"/>
            <a:ext cx="12160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2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285458" y="1237498"/>
            <a:ext cx="412115" cy="15043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6743858" y="1457661"/>
          <a:ext cx="1351279" cy="1350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796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object 97"/>
          <p:cNvSpPr/>
          <p:nvPr/>
        </p:nvSpPr>
        <p:spPr>
          <a:xfrm>
            <a:off x="8691094" y="112515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19">
                <a:moveTo>
                  <a:pt x="0" y="0"/>
                </a:moveTo>
                <a:lnTo>
                  <a:pt x="337753" y="337515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832237" y="993931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090470" y="1182906"/>
            <a:ext cx="12160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2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565295" y="1237498"/>
            <a:ext cx="412115" cy="15043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9023835" y="1457661"/>
          <a:ext cx="1351279" cy="1350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7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" name="object 102"/>
          <p:cNvSpPr/>
          <p:nvPr/>
        </p:nvSpPr>
        <p:spPr>
          <a:xfrm>
            <a:off x="1810800" y="3906849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19" h="337820">
                <a:moveTo>
                  <a:pt x="0" y="0"/>
                </a:moveTo>
                <a:lnTo>
                  <a:pt x="337753" y="337796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951930" y="3775906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210176" y="3964881"/>
            <a:ext cx="12179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685043" y="4018772"/>
            <a:ext cx="412115" cy="1504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06" name="object 106"/>
          <p:cNvGraphicFramePr>
            <a:graphicFrameLocks noGrp="1"/>
          </p:cNvGraphicFramePr>
          <p:nvPr/>
        </p:nvGraphicFramePr>
        <p:xfrm>
          <a:off x="2143541" y="4239636"/>
          <a:ext cx="1351279" cy="1350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866"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object 107"/>
          <p:cNvSpPr txBox="1"/>
          <p:nvPr/>
        </p:nvSpPr>
        <p:spPr>
          <a:xfrm>
            <a:off x="4231822" y="3775906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490195" y="3964881"/>
            <a:ext cx="12179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965019" y="4018772"/>
            <a:ext cx="412115" cy="1504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10" name="object 110"/>
          <p:cNvGraphicFramePr>
            <a:graphicFrameLocks noGrp="1"/>
          </p:cNvGraphicFramePr>
          <p:nvPr/>
        </p:nvGraphicFramePr>
        <p:xfrm>
          <a:off x="4423559" y="4239636"/>
          <a:ext cx="1351279" cy="1350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8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1" name="object 111"/>
          <p:cNvSpPr/>
          <p:nvPr/>
        </p:nvSpPr>
        <p:spPr>
          <a:xfrm>
            <a:off x="6372481" y="3906849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0" y="0"/>
                </a:moveTo>
                <a:lnTo>
                  <a:pt x="337753" y="337796"/>
                </a:lnTo>
              </a:path>
            </a:pathLst>
          </a:custGeom>
          <a:ln w="100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513203" y="3775906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70030" y="3964881"/>
            <a:ext cx="12179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244995" y="4018772"/>
            <a:ext cx="412115" cy="1504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6705222" y="4239636"/>
          <a:ext cx="1351279" cy="1350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866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object 116"/>
          <p:cNvSpPr txBox="1"/>
          <p:nvPr/>
        </p:nvSpPr>
        <p:spPr>
          <a:xfrm>
            <a:off x="8793180" y="3775906"/>
            <a:ext cx="2762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40" dirty="0">
                <a:latin typeface="Arial"/>
                <a:cs typeface="Arial"/>
              </a:rPr>
              <a:t>CD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050007" y="3964881"/>
            <a:ext cx="121793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9885" algn="l"/>
                <a:tab pos="687705" algn="l"/>
              </a:tabLst>
            </a:pPr>
            <a:r>
              <a:rPr sz="1300" spc="35" dirty="0">
                <a:latin typeface="Arial"/>
                <a:cs typeface="Arial"/>
              </a:rPr>
              <a:t>00	01	11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524972" y="4018772"/>
            <a:ext cx="412115" cy="1504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spc="5" dirty="0">
                <a:latin typeface="Arial"/>
                <a:cs typeface="Arial"/>
              </a:rPr>
              <a:t>AB</a:t>
            </a:r>
            <a:endParaRPr sz="13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275"/>
              </a:spcBef>
            </a:pPr>
            <a:r>
              <a:rPr sz="1300" spc="55" dirty="0">
                <a:latin typeface="Arial"/>
                <a:cs typeface="Arial"/>
              </a:rPr>
              <a:t>00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01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095"/>
              </a:spcBef>
            </a:pPr>
            <a:r>
              <a:rPr sz="1300" spc="55" dirty="0"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19" name="object 119"/>
          <p:cNvGraphicFramePr>
            <a:graphicFrameLocks noGrp="1"/>
          </p:cNvGraphicFramePr>
          <p:nvPr/>
        </p:nvGraphicFramePr>
        <p:xfrm>
          <a:off x="8985198" y="4239636"/>
          <a:ext cx="1351279" cy="1350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515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866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0" name="object 120"/>
          <p:cNvGrpSpPr/>
          <p:nvPr/>
        </p:nvGrpSpPr>
        <p:grpSpPr>
          <a:xfrm>
            <a:off x="1761815" y="908917"/>
            <a:ext cx="8876665" cy="5329555"/>
            <a:chOff x="1761815" y="908917"/>
            <a:chExt cx="8876665" cy="5329555"/>
          </a:xfrm>
        </p:grpSpPr>
        <p:sp>
          <p:nvSpPr>
            <p:cNvPr id="121" name="object 121"/>
            <p:cNvSpPr/>
            <p:nvPr/>
          </p:nvSpPr>
          <p:spPr>
            <a:xfrm>
              <a:off x="1766895" y="913997"/>
              <a:ext cx="8866505" cy="5319395"/>
            </a:xfrm>
            <a:custGeom>
              <a:avLst/>
              <a:gdLst/>
              <a:ahLst/>
              <a:cxnLst/>
              <a:rect l="l" t="t" r="r" b="b"/>
              <a:pathLst>
                <a:path w="8866505" h="5319395">
                  <a:moveTo>
                    <a:pt x="6713032" y="0"/>
                  </a:moveTo>
                  <a:lnTo>
                    <a:pt x="6713032" y="5319159"/>
                  </a:lnTo>
                </a:path>
                <a:path w="8866505" h="5319395">
                  <a:moveTo>
                    <a:pt x="4433337" y="0"/>
                  </a:moveTo>
                  <a:lnTo>
                    <a:pt x="4433337" y="5319159"/>
                  </a:lnTo>
                </a:path>
                <a:path w="8866505" h="5319395">
                  <a:moveTo>
                    <a:pt x="2153360" y="0"/>
                  </a:moveTo>
                  <a:lnTo>
                    <a:pt x="2153361" y="5319159"/>
                  </a:lnTo>
                </a:path>
                <a:path w="8866505" h="5319395">
                  <a:moveTo>
                    <a:pt x="0" y="2660390"/>
                  </a:moveTo>
                  <a:lnTo>
                    <a:pt x="8866421" y="2660390"/>
                  </a:lnTo>
                </a:path>
              </a:pathLst>
            </a:custGeom>
            <a:ln w="1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190236" y="3098019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455" y="0"/>
                  </a:lnTo>
                </a:path>
              </a:pathLst>
            </a:custGeom>
            <a:ln w="7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732404" y="3056355"/>
            <a:ext cx="190309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Times New Roman"/>
                <a:cs typeface="Times New Roman"/>
              </a:rPr>
              <a:t>f</a:t>
            </a:r>
            <a:r>
              <a:rPr sz="1500" spc="19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55" dirty="0">
                <a:latin typeface="Times New Roman"/>
                <a:cs typeface="Times New Roman"/>
              </a:rPr>
              <a:t> </a:t>
            </a:r>
            <a:r>
              <a:rPr sz="1500" spc="20" dirty="0">
                <a:latin typeface="Symbol"/>
                <a:cs typeface="Symbol"/>
              </a:rPr>
              <a:t>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1500" spc="55" dirty="0">
                <a:latin typeface="Times New Roman"/>
                <a:cs typeface="Times New Roman"/>
              </a:rPr>
              <a:t>(4,</a:t>
            </a:r>
            <a:r>
              <a:rPr sz="1500" spc="-24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5,</a:t>
            </a:r>
            <a:r>
              <a:rPr sz="1500" spc="-19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6,</a:t>
            </a:r>
            <a:r>
              <a:rPr sz="1500" spc="-195" dirty="0">
                <a:latin typeface="Times New Roman"/>
                <a:cs typeface="Times New Roman"/>
              </a:rPr>
              <a:t> </a:t>
            </a:r>
            <a:r>
              <a:rPr sz="1500" spc="40" dirty="0">
                <a:latin typeface="Times New Roman"/>
                <a:cs typeface="Times New Roman"/>
              </a:rPr>
              <a:t>7)</a:t>
            </a:r>
            <a:r>
              <a:rPr sz="1500" spc="6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50" dirty="0">
                <a:latin typeface="Times New Roman"/>
                <a:cs typeface="Times New Roman"/>
              </a:rPr>
              <a:t> </a:t>
            </a:r>
            <a:r>
              <a:rPr sz="1500" spc="20" dirty="0">
                <a:latin typeface="Times New Roman"/>
                <a:cs typeface="Times New Roman"/>
              </a:rPr>
              <a:t>A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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20" dirty="0">
                <a:latin typeface="Times New Roman"/>
                <a:cs typeface="Times New Roman"/>
              </a:rPr>
              <a:t>B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11383" y="3056355"/>
            <a:ext cx="19018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Times New Roman"/>
                <a:cs typeface="Times New Roman"/>
              </a:rPr>
              <a:t>f</a:t>
            </a:r>
            <a:r>
              <a:rPr sz="1500" spc="114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30" dirty="0">
                <a:latin typeface="Symbol"/>
                <a:cs typeface="Symbol"/>
              </a:rPr>
              <a:t></a:t>
            </a:r>
            <a:r>
              <a:rPr sz="1500" spc="30" dirty="0">
                <a:latin typeface="Times New Roman"/>
                <a:cs typeface="Times New Roman"/>
              </a:rPr>
              <a:t>(3,</a:t>
            </a:r>
            <a:r>
              <a:rPr sz="1500" spc="-24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7,11,15)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C</a:t>
            </a:r>
            <a:r>
              <a:rPr sz="1500" spc="85" dirty="0">
                <a:latin typeface="Symbol"/>
                <a:cs typeface="Symbol"/>
              </a:rPr>
              <a:t></a:t>
            </a:r>
            <a:r>
              <a:rPr sz="1500" spc="-155" dirty="0">
                <a:latin typeface="Times New Roman"/>
                <a:cs typeface="Times New Roman"/>
              </a:rPr>
              <a:t> </a:t>
            </a:r>
            <a:r>
              <a:rPr sz="1500" spc="20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94028" y="2819647"/>
            <a:ext cx="2139950" cy="70040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500" spc="10" dirty="0">
                <a:latin typeface="Times New Roman"/>
                <a:cs typeface="Times New Roman"/>
              </a:rPr>
              <a:t>f</a:t>
            </a:r>
            <a:r>
              <a:rPr sz="1500" spc="17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40" dirty="0">
                <a:latin typeface="Times New Roman"/>
                <a:cs typeface="Times New Roman"/>
              </a:rPr>
              <a:t> </a:t>
            </a:r>
            <a:r>
              <a:rPr sz="1500" spc="25" dirty="0">
                <a:latin typeface="Symbol"/>
                <a:cs typeface="Symbol"/>
              </a:rPr>
              <a:t></a:t>
            </a:r>
            <a:r>
              <a:rPr sz="1500" spc="-170" dirty="0">
                <a:latin typeface="Times New Roman"/>
                <a:cs typeface="Times New Roman"/>
              </a:rPr>
              <a:t> </a:t>
            </a:r>
            <a:r>
              <a:rPr sz="1500" spc="30" dirty="0">
                <a:latin typeface="Times New Roman"/>
                <a:cs typeface="Times New Roman"/>
              </a:rPr>
              <a:t>(0,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3,</a:t>
            </a:r>
            <a:r>
              <a:rPr sz="1500" spc="-25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5,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6,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30" dirty="0">
                <a:latin typeface="Times New Roman"/>
                <a:cs typeface="Times New Roman"/>
              </a:rPr>
              <a:t>9,10,12,15)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50" spc="5" dirty="0">
                <a:latin typeface="Times New Roman"/>
                <a:cs typeface="Times New Roman"/>
              </a:rPr>
              <a:t>f </a:t>
            </a:r>
            <a:r>
              <a:rPr sz="1450" spc="15" dirty="0">
                <a:latin typeface="Symbol"/>
                <a:cs typeface="Symbol"/>
              </a:rPr>
              <a:t></a:t>
            </a:r>
            <a:r>
              <a:rPr sz="1450" spc="15" dirty="0">
                <a:latin typeface="Times New Roman"/>
                <a:cs typeface="Times New Roman"/>
              </a:rPr>
              <a:t> </a:t>
            </a:r>
            <a:r>
              <a:rPr sz="1450" spc="20" dirty="0">
                <a:latin typeface="Times New Roman"/>
                <a:cs typeface="Times New Roman"/>
              </a:rPr>
              <a:t>A </a:t>
            </a:r>
            <a:r>
              <a:rPr sz="1450" spc="20" dirty="0">
                <a:latin typeface="Symbol"/>
                <a:cs typeface="Symbol"/>
              </a:rPr>
              <a:t></a:t>
            </a:r>
            <a:r>
              <a:rPr sz="1450" spc="2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B </a:t>
            </a:r>
            <a:r>
              <a:rPr sz="1450" spc="20" dirty="0">
                <a:latin typeface="Symbol"/>
                <a:cs typeface="Symbol"/>
              </a:rPr>
              <a:t></a:t>
            </a:r>
            <a:r>
              <a:rPr sz="1450" spc="2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C</a:t>
            </a:r>
            <a:r>
              <a:rPr sz="1450" spc="-285" dirty="0">
                <a:latin typeface="Times New Roman"/>
                <a:cs typeface="Times New Roman"/>
              </a:rPr>
              <a:t> </a:t>
            </a:r>
            <a:r>
              <a:rPr sz="1450" spc="20" dirty="0">
                <a:latin typeface="Symbol"/>
                <a:cs typeface="Symbol"/>
              </a:rPr>
              <a:t></a:t>
            </a:r>
            <a:r>
              <a:rPr sz="1450" spc="20" dirty="0">
                <a:latin typeface="Times New Roman"/>
                <a:cs typeface="Times New Roman"/>
              </a:rPr>
              <a:t> D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574005" y="2837068"/>
            <a:ext cx="2147570" cy="68643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550" spc="5" dirty="0">
                <a:latin typeface="Times New Roman"/>
                <a:cs typeface="Times New Roman"/>
              </a:rPr>
              <a:t>f</a:t>
            </a:r>
            <a:r>
              <a:rPr sz="1550" spc="15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Symbol"/>
                <a:cs typeface="Symbol"/>
              </a:rPr>
              <a:t>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Symbol"/>
                <a:cs typeface="Symbol"/>
              </a:rPr>
              <a:t></a:t>
            </a:r>
            <a:r>
              <a:rPr sz="1550" spc="-200" dirty="0">
                <a:latin typeface="Times New Roman"/>
                <a:cs typeface="Times New Roman"/>
              </a:rPr>
              <a:t> </a:t>
            </a:r>
            <a:r>
              <a:rPr sz="1550" spc="-40" dirty="0">
                <a:latin typeface="Times New Roman"/>
                <a:cs typeface="Times New Roman"/>
              </a:rPr>
              <a:t>(1,</a:t>
            </a:r>
            <a:r>
              <a:rPr sz="1550" spc="-225" dirty="0">
                <a:latin typeface="Times New Roman"/>
                <a:cs typeface="Times New Roman"/>
              </a:rPr>
              <a:t> </a:t>
            </a:r>
            <a:r>
              <a:rPr sz="1550" spc="20" dirty="0">
                <a:latin typeface="Times New Roman"/>
                <a:cs typeface="Times New Roman"/>
              </a:rPr>
              <a:t>2,</a:t>
            </a:r>
            <a:r>
              <a:rPr sz="1550" spc="-225" dirty="0">
                <a:latin typeface="Times New Roman"/>
                <a:cs typeface="Times New Roman"/>
              </a:rPr>
              <a:t> </a:t>
            </a:r>
            <a:r>
              <a:rPr sz="1550" spc="20" dirty="0">
                <a:latin typeface="Times New Roman"/>
                <a:cs typeface="Times New Roman"/>
              </a:rPr>
              <a:t>4,</a:t>
            </a:r>
            <a:r>
              <a:rPr sz="1550" spc="-22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7,8,11,13,14)</a:t>
            </a:r>
            <a:endParaRPr sz="15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730"/>
              </a:spcBef>
            </a:pPr>
            <a:r>
              <a:rPr sz="1550" dirty="0">
                <a:latin typeface="Times New Roman"/>
                <a:cs typeface="Times New Roman"/>
              </a:rPr>
              <a:t>f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dirty="0">
                <a:latin typeface="Times New Roman"/>
                <a:cs typeface="Times New Roman"/>
              </a:rPr>
              <a:t> A </a:t>
            </a:r>
            <a:r>
              <a:rPr sz="1550" spc="5" dirty="0">
                <a:latin typeface="Symbol"/>
                <a:cs typeface="Symbol"/>
              </a:rPr>
              <a:t>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B </a:t>
            </a:r>
            <a:r>
              <a:rPr sz="1550" spc="5" dirty="0">
                <a:latin typeface="Symbol"/>
                <a:cs typeface="Symbol"/>
              </a:rPr>
              <a:t>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C </a:t>
            </a:r>
            <a:r>
              <a:rPr sz="1550" spc="5" dirty="0">
                <a:latin typeface="Symbol"/>
                <a:cs typeface="Symbol"/>
              </a:rPr>
              <a:t></a:t>
            </a:r>
            <a:r>
              <a:rPr sz="1550" spc="-26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D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731716" y="5716072"/>
            <a:ext cx="2014220" cy="519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Times New Roman"/>
                <a:cs typeface="Times New Roman"/>
              </a:rPr>
              <a:t>f</a:t>
            </a:r>
            <a:r>
              <a:rPr sz="1500" spc="14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Symbol"/>
                <a:cs typeface="Symbol"/>
              </a:rPr>
              <a:t></a:t>
            </a:r>
            <a:r>
              <a:rPr sz="1500" spc="10" dirty="0">
                <a:latin typeface="Times New Roman"/>
                <a:cs typeface="Times New Roman"/>
              </a:rPr>
              <a:t>(1,</a:t>
            </a:r>
            <a:r>
              <a:rPr sz="1500" spc="-2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3,5,</a:t>
            </a:r>
            <a:r>
              <a:rPr sz="1500" spc="-22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7,</a:t>
            </a:r>
            <a:r>
              <a:rPr sz="1500" spc="-229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9,11,13,15)</a:t>
            </a:r>
            <a:endParaRPr sz="15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70"/>
              </a:spcBef>
            </a:pPr>
            <a:r>
              <a:rPr sz="1650" spc="5" dirty="0">
                <a:latin typeface="Times New Roman"/>
                <a:cs typeface="Times New Roman"/>
              </a:rPr>
              <a:t>f </a:t>
            </a:r>
            <a:r>
              <a:rPr sz="1650" spc="10" dirty="0">
                <a:latin typeface="Symbol"/>
                <a:cs typeface="Symbol"/>
              </a:rPr>
              <a:t>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10" dirty="0">
                <a:latin typeface="Times New Roman"/>
                <a:cs typeface="Times New Roman"/>
              </a:rPr>
              <a:t>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338935" y="603002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77" y="0"/>
                </a:lnTo>
              </a:path>
            </a:pathLst>
          </a:custGeom>
          <a:ln w="7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4013069" y="5680417"/>
            <a:ext cx="2000250" cy="56451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500" spc="10" dirty="0">
                <a:latin typeface="Times New Roman"/>
                <a:cs typeface="Times New Roman"/>
              </a:rPr>
              <a:t>f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25" dirty="0">
                <a:latin typeface="Symbol"/>
                <a:cs typeface="Symbol"/>
              </a:rPr>
              <a:t></a:t>
            </a:r>
            <a:r>
              <a:rPr sz="1500" spc="-26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(0,2,4,6,8,10,12,14)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500" spc="10" dirty="0">
                <a:latin typeface="Times New Roman"/>
                <a:cs typeface="Times New Roman"/>
              </a:rPr>
              <a:t>f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25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294450" y="5716072"/>
            <a:ext cx="2066925" cy="521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Times New Roman"/>
                <a:cs typeface="Times New Roman"/>
              </a:rPr>
              <a:t>f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25" dirty="0">
                <a:latin typeface="Symbol"/>
                <a:cs typeface="Symbol"/>
              </a:rPr>
              <a:t></a:t>
            </a:r>
            <a:r>
              <a:rPr sz="1500" spc="-26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(4,5,6,7,12,13,14,15)</a:t>
            </a:r>
            <a:endParaRPr sz="15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Times New Roman"/>
                <a:cs typeface="Times New Roman"/>
              </a:rPr>
              <a:t>f </a:t>
            </a:r>
            <a:r>
              <a:rPr sz="1700" spc="-5" dirty="0">
                <a:latin typeface="Symbol"/>
                <a:cs typeface="Symbol"/>
              </a:rPr>
              <a:t></a:t>
            </a:r>
            <a:r>
              <a:rPr sz="1700" spc="-1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8913781" y="6012754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033" y="0"/>
                </a:lnTo>
              </a:path>
            </a:pathLst>
          </a:custGeom>
          <a:ln w="7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8573724" y="5749585"/>
            <a:ext cx="1762760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25"/>
              </a:lnSpc>
              <a:spcBef>
                <a:spcPts val="100"/>
              </a:spcBef>
            </a:pPr>
            <a:r>
              <a:rPr sz="1450" dirty="0">
                <a:latin typeface="Times New Roman"/>
                <a:cs typeface="Times New Roman"/>
              </a:rPr>
              <a:t>f </a:t>
            </a:r>
            <a:r>
              <a:rPr sz="1450" dirty="0">
                <a:latin typeface="Symbol"/>
                <a:cs typeface="Symbol"/>
              </a:rPr>
              <a:t>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Symbol"/>
                <a:cs typeface="Symbol"/>
              </a:rPr>
              <a:t></a:t>
            </a:r>
            <a:r>
              <a:rPr sz="1450" spc="-235" dirty="0">
                <a:latin typeface="Times New Roman"/>
                <a:cs typeface="Times New Roman"/>
              </a:rPr>
              <a:t> </a:t>
            </a:r>
            <a:r>
              <a:rPr sz="1450" spc="-40" dirty="0">
                <a:latin typeface="Times New Roman"/>
                <a:cs typeface="Times New Roman"/>
              </a:rPr>
              <a:t>(0,1,2,3,8,9,10,11)</a:t>
            </a:r>
            <a:endParaRPr sz="1450">
              <a:latin typeface="Times New Roman"/>
              <a:cs typeface="Times New Roman"/>
            </a:endParaRPr>
          </a:p>
          <a:p>
            <a:pPr marL="13970">
              <a:lnSpc>
                <a:spcPts val="1905"/>
              </a:lnSpc>
            </a:pPr>
            <a:r>
              <a:rPr sz="1600" spc="-5" dirty="0">
                <a:latin typeface="Times New Roman"/>
                <a:cs typeface="Times New Roman"/>
              </a:rPr>
              <a:t>f </a:t>
            </a:r>
            <a:r>
              <a:rPr sz="1600" spc="-5" dirty="0">
                <a:latin typeface="Symbol"/>
                <a:cs typeface="Symbol"/>
              </a:rPr>
              <a:t>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94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object 4"/>
          <p:cNvSpPr txBox="1"/>
          <p:nvPr/>
        </p:nvSpPr>
        <p:spPr>
          <a:xfrm>
            <a:off x="645477" y="713366"/>
            <a:ext cx="10901045" cy="41712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031875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Karnaugh maps (K-maps)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i="1" spc="-10" dirty="0">
                <a:latin typeface="Carlito"/>
                <a:cs typeface="Carlito"/>
              </a:rPr>
              <a:t>graphical </a:t>
            </a:r>
            <a:r>
              <a:rPr sz="2800" spc="-15" dirty="0">
                <a:latin typeface="Carlito"/>
                <a:cs typeface="Carlito"/>
              </a:rPr>
              <a:t>representations </a:t>
            </a:r>
            <a:r>
              <a:rPr sz="2800" spc="-5" dirty="0">
                <a:latin typeface="Carlito"/>
                <a:cs typeface="Carlito"/>
              </a:rPr>
              <a:t>of  </a:t>
            </a:r>
            <a:r>
              <a:rPr sz="2800" dirty="0">
                <a:latin typeface="Carlito"/>
                <a:cs typeface="Carlito"/>
              </a:rPr>
              <a:t>Boolean</a:t>
            </a:r>
            <a:r>
              <a:rPr sz="2800" spc="-5" dirty="0">
                <a:latin typeface="Carlito"/>
                <a:cs typeface="Carlito"/>
              </a:rPr>
              <a:t> functions.</a:t>
            </a:r>
            <a:endParaRPr sz="28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One </a:t>
            </a:r>
            <a:r>
              <a:rPr sz="2800" dirty="0">
                <a:latin typeface="Carlito"/>
                <a:cs typeface="Carlito"/>
              </a:rPr>
              <a:t>map cell </a:t>
            </a:r>
            <a:r>
              <a:rPr sz="2800" spc="-5" dirty="0">
                <a:latin typeface="Carlito"/>
                <a:cs typeface="Carlito"/>
              </a:rPr>
              <a:t>corresponds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row </a:t>
            </a:r>
            <a:r>
              <a:rPr sz="2800" dirty="0">
                <a:latin typeface="Carlito"/>
                <a:cs typeface="Carlito"/>
              </a:rPr>
              <a:t>in the truth</a:t>
            </a:r>
            <a:r>
              <a:rPr sz="2800" spc="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table.</a:t>
            </a:r>
            <a:endParaRPr sz="2800" dirty="0">
              <a:latin typeface="Carlito"/>
              <a:cs typeface="Carlito"/>
            </a:endParaRPr>
          </a:p>
          <a:p>
            <a:pPr marL="355600" marR="438784" indent="-342900">
              <a:lnSpc>
                <a:spcPts val="346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rlito"/>
                <a:cs typeface="Carlito"/>
              </a:rPr>
              <a:t>Also, </a:t>
            </a:r>
            <a:r>
              <a:rPr sz="2800" dirty="0">
                <a:latin typeface="Carlito"/>
                <a:cs typeface="Carlito"/>
              </a:rPr>
              <a:t>one map cell </a:t>
            </a:r>
            <a:r>
              <a:rPr sz="2800" spc="-5" dirty="0">
                <a:latin typeface="Carlito"/>
                <a:cs typeface="Carlito"/>
              </a:rPr>
              <a:t>corresponds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minterm </a:t>
            </a:r>
            <a:r>
              <a:rPr sz="2800" dirty="0">
                <a:latin typeface="Carlito"/>
                <a:cs typeface="Carlito"/>
              </a:rPr>
              <a:t>or a </a:t>
            </a:r>
            <a:r>
              <a:rPr sz="2800" spc="-10" dirty="0">
                <a:latin typeface="Carlito"/>
                <a:cs typeface="Carlito"/>
              </a:rPr>
              <a:t>maxterm </a:t>
            </a:r>
            <a:r>
              <a:rPr sz="2800" dirty="0">
                <a:latin typeface="Carlito"/>
                <a:cs typeface="Carlito"/>
              </a:rPr>
              <a:t>in  the Boolean </a:t>
            </a:r>
            <a:r>
              <a:rPr sz="2800" spc="-10" dirty="0">
                <a:latin typeface="Carlito"/>
                <a:cs typeface="Carlito"/>
              </a:rPr>
              <a:t>expression</a:t>
            </a:r>
            <a:endParaRPr sz="28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Multiple-cell </a:t>
            </a:r>
            <a:r>
              <a:rPr sz="2800" spc="-10" dirty="0">
                <a:latin typeface="Carlito"/>
                <a:cs typeface="Carlito"/>
              </a:rPr>
              <a:t>areas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the map </a:t>
            </a:r>
            <a:r>
              <a:rPr sz="2800" spc="-10" dirty="0">
                <a:latin typeface="Carlito"/>
                <a:cs typeface="Carlito"/>
              </a:rPr>
              <a:t>correspond </a:t>
            </a:r>
            <a:r>
              <a:rPr sz="2800" spc="-25" dirty="0">
                <a:latin typeface="Carlito"/>
                <a:cs typeface="Carlito"/>
              </a:rPr>
              <a:t>to </a:t>
            </a:r>
            <a:r>
              <a:rPr sz="2800" spc="-20" dirty="0">
                <a:latin typeface="Carlito"/>
                <a:cs typeface="Carlito"/>
              </a:rPr>
              <a:t>standard</a:t>
            </a:r>
            <a:r>
              <a:rPr sz="2800" spc="114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terms.</a:t>
            </a:r>
            <a:endParaRPr sz="2800" dirty="0">
              <a:latin typeface="Carlito"/>
              <a:cs typeface="Carlito"/>
            </a:endParaRPr>
          </a:p>
          <a:p>
            <a:pPr marL="355600" marR="5080" indent="-342900">
              <a:lnSpc>
                <a:spcPct val="9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rlito"/>
                <a:cs typeface="Carlito"/>
              </a:rPr>
              <a:t>A K-map </a:t>
            </a:r>
            <a:r>
              <a:rPr sz="2800" spc="-10" dirty="0">
                <a:latin typeface="Carlito"/>
                <a:cs typeface="Carlito"/>
              </a:rPr>
              <a:t>provides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25" dirty="0">
                <a:latin typeface="Carlito"/>
                <a:cs typeface="Carlito"/>
              </a:rPr>
              <a:t>systematic </a:t>
            </a:r>
            <a:r>
              <a:rPr sz="2800" dirty="0">
                <a:latin typeface="Carlito"/>
                <a:cs typeface="Carlito"/>
              </a:rPr>
              <a:t>method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simplifying </a:t>
            </a:r>
            <a:r>
              <a:rPr sz="2800" dirty="0">
                <a:latin typeface="Carlito"/>
                <a:cs typeface="Carlito"/>
              </a:rPr>
              <a:t>Boolean  </a:t>
            </a:r>
            <a:r>
              <a:rPr sz="2800" spc="-10" dirty="0">
                <a:latin typeface="Carlito"/>
                <a:cs typeface="Carlito"/>
              </a:rPr>
              <a:t>expressions </a:t>
            </a:r>
            <a:r>
              <a:rPr sz="2800" dirty="0">
                <a:latin typeface="Carlito"/>
                <a:cs typeface="Carlito"/>
              </a:rPr>
              <a:t>and, if </a:t>
            </a:r>
            <a:r>
              <a:rPr sz="2800" spc="-10" dirty="0">
                <a:latin typeface="Carlito"/>
                <a:cs typeface="Carlito"/>
              </a:rPr>
              <a:t>properly </a:t>
            </a:r>
            <a:r>
              <a:rPr sz="2800" spc="-5" dirty="0">
                <a:latin typeface="Carlito"/>
                <a:cs typeface="Carlito"/>
              </a:rPr>
              <a:t>used, </a:t>
            </a:r>
            <a:r>
              <a:rPr sz="2800" dirty="0">
                <a:latin typeface="Carlito"/>
                <a:cs typeface="Carlito"/>
              </a:rPr>
              <a:t>will </a:t>
            </a:r>
            <a:r>
              <a:rPr sz="2800" spc="-10" dirty="0">
                <a:latin typeface="Carlito"/>
                <a:cs typeface="Carlito"/>
              </a:rPr>
              <a:t>produce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simplest </a:t>
            </a:r>
            <a:r>
              <a:rPr sz="2800" dirty="0">
                <a:latin typeface="Carlito"/>
                <a:cs typeface="Carlito"/>
              </a:rPr>
              <a:t>SOP  </a:t>
            </a:r>
            <a:r>
              <a:rPr sz="2800" spc="-5" dirty="0">
                <a:latin typeface="Carlito"/>
                <a:cs typeface="Carlito"/>
              </a:rPr>
              <a:t>or </a:t>
            </a:r>
            <a:r>
              <a:rPr sz="2800" spc="5" dirty="0">
                <a:latin typeface="Carlito"/>
                <a:cs typeface="Carlito"/>
              </a:rPr>
              <a:t>POS </a:t>
            </a:r>
            <a:r>
              <a:rPr sz="2800" spc="-10" dirty="0">
                <a:latin typeface="Carlito"/>
                <a:cs typeface="Carlito"/>
              </a:rPr>
              <a:t>expression </a:t>
            </a:r>
            <a:r>
              <a:rPr sz="2800" spc="-5" dirty="0">
                <a:latin typeface="Carlito"/>
                <a:cs typeface="Carlito"/>
              </a:rPr>
              <a:t>possible, </a:t>
            </a:r>
            <a:r>
              <a:rPr sz="2800" dirty="0">
                <a:latin typeface="Carlito"/>
                <a:cs typeface="Carlito"/>
              </a:rPr>
              <a:t>known as the minimum</a:t>
            </a:r>
            <a:r>
              <a:rPr sz="2800" spc="10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expression.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082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506" y="530478"/>
            <a:ext cx="10589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Determining </a:t>
            </a:r>
            <a:r>
              <a:rPr sz="3600" dirty="0"/>
              <a:t>the Minimum </a:t>
            </a:r>
            <a:r>
              <a:rPr sz="3600" spc="-5" dirty="0"/>
              <a:t>SOP </a:t>
            </a:r>
            <a:r>
              <a:rPr sz="3600" spc="-10" dirty="0"/>
              <a:t>Expression </a:t>
            </a:r>
            <a:r>
              <a:rPr sz="3600" spc="-15" dirty="0"/>
              <a:t>from </a:t>
            </a:r>
            <a:r>
              <a:rPr sz="3600" spc="-10" dirty="0"/>
              <a:t>the</a:t>
            </a:r>
            <a:r>
              <a:rPr sz="3600" spc="-65" dirty="0"/>
              <a:t> </a:t>
            </a:r>
            <a:r>
              <a:rPr sz="3600" dirty="0"/>
              <a:t>Map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679448" y="2060448"/>
            <a:ext cx="3910329" cy="3324860"/>
            <a:chOff x="1679448" y="2060448"/>
            <a:chExt cx="3910329" cy="3324860"/>
          </a:xfrm>
        </p:grpSpPr>
        <p:sp>
          <p:nvSpPr>
            <p:cNvPr id="5" name="object 5"/>
            <p:cNvSpPr/>
            <p:nvPr/>
          </p:nvSpPr>
          <p:spPr>
            <a:xfrm>
              <a:off x="2736850" y="3200400"/>
              <a:ext cx="2846705" cy="2178050"/>
            </a:xfrm>
            <a:custGeom>
              <a:avLst/>
              <a:gdLst/>
              <a:ahLst/>
              <a:cxnLst/>
              <a:rect l="l" t="t" r="r" b="b"/>
              <a:pathLst>
                <a:path w="2846704" h="2178050">
                  <a:moveTo>
                    <a:pt x="0" y="6350"/>
                  </a:moveTo>
                  <a:lnTo>
                    <a:pt x="2846451" y="6350"/>
                  </a:lnTo>
                </a:path>
                <a:path w="2846704" h="2178050">
                  <a:moveTo>
                    <a:pt x="0" y="547751"/>
                  </a:moveTo>
                  <a:lnTo>
                    <a:pt x="2846451" y="547751"/>
                  </a:lnTo>
                </a:path>
                <a:path w="2846704" h="2178050">
                  <a:moveTo>
                    <a:pt x="0" y="1089025"/>
                  </a:moveTo>
                  <a:lnTo>
                    <a:pt x="2846451" y="1089025"/>
                  </a:lnTo>
                </a:path>
                <a:path w="2846704" h="2178050">
                  <a:moveTo>
                    <a:pt x="0" y="1630426"/>
                  </a:moveTo>
                  <a:lnTo>
                    <a:pt x="2846451" y="1630426"/>
                  </a:lnTo>
                </a:path>
                <a:path w="2846704" h="2178050">
                  <a:moveTo>
                    <a:pt x="2840101" y="0"/>
                  </a:moveTo>
                  <a:lnTo>
                    <a:pt x="2840101" y="2178050"/>
                  </a:lnTo>
                </a:path>
                <a:path w="2846704" h="2178050">
                  <a:moveTo>
                    <a:pt x="0" y="2171700"/>
                  </a:moveTo>
                  <a:lnTo>
                    <a:pt x="2846451" y="2171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9750" y="2128901"/>
              <a:ext cx="934719" cy="1077595"/>
            </a:xfrm>
            <a:custGeom>
              <a:avLst/>
              <a:gdLst/>
              <a:ahLst/>
              <a:cxnLst/>
              <a:rect l="l" t="t" r="r" b="b"/>
              <a:pathLst>
                <a:path w="934719" h="1077595">
                  <a:moveTo>
                    <a:pt x="0" y="0"/>
                  </a:moveTo>
                  <a:lnTo>
                    <a:pt x="934212" y="1077468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9384" y="2060448"/>
              <a:ext cx="969263" cy="789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9448" y="2572512"/>
              <a:ext cx="928115" cy="789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88617" y="2049294"/>
            <a:ext cx="77533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9554">
              <a:lnSpc>
                <a:spcPct val="120000"/>
              </a:lnSpc>
              <a:spcBef>
                <a:spcPts val="95"/>
              </a:spcBef>
            </a:pPr>
            <a:r>
              <a:rPr sz="2800" spc="-40" dirty="0">
                <a:latin typeface="Arial"/>
                <a:cs typeface="Arial"/>
              </a:rPr>
              <a:t>CD  </a:t>
            </a:r>
            <a:r>
              <a:rPr sz="2800" spc="-60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09672" y="2339339"/>
            <a:ext cx="2926080" cy="789940"/>
            <a:chOff x="2709672" y="2339339"/>
            <a:chExt cx="2926080" cy="789940"/>
          </a:xfrm>
        </p:grpSpPr>
        <p:sp>
          <p:nvSpPr>
            <p:cNvPr id="11" name="object 11"/>
            <p:cNvSpPr/>
            <p:nvPr/>
          </p:nvSpPr>
          <p:spPr>
            <a:xfrm>
              <a:off x="2709672" y="2339339"/>
              <a:ext cx="801624" cy="789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9855" y="2339339"/>
              <a:ext cx="801624" cy="789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26991" y="2339339"/>
              <a:ext cx="801624" cy="789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4127" y="2339339"/>
              <a:ext cx="801624" cy="789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18841" y="2414473"/>
            <a:ext cx="2482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1995" algn="l"/>
                <a:tab pos="1430020" algn="l"/>
                <a:tab pos="2136775" algn="l"/>
              </a:tabLst>
            </a:pPr>
            <a:r>
              <a:rPr sz="2800" spc="-254" dirty="0">
                <a:latin typeface="Arial"/>
                <a:cs typeface="Arial"/>
              </a:rPr>
              <a:t>0</a:t>
            </a:r>
            <a:r>
              <a:rPr sz="2800" spc="-250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0</a:t>
            </a:r>
            <a:r>
              <a:rPr sz="2800" spc="-250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1</a:t>
            </a:r>
            <a:r>
              <a:rPr sz="2800" spc="-250" dirty="0">
                <a:latin typeface="Arial"/>
                <a:cs typeface="Arial"/>
              </a:rPr>
              <a:t>1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89760" y="3150107"/>
            <a:ext cx="3663950" cy="2413000"/>
            <a:chOff x="1889760" y="3150107"/>
            <a:chExt cx="3663950" cy="2413000"/>
          </a:xfrm>
        </p:grpSpPr>
        <p:sp>
          <p:nvSpPr>
            <p:cNvPr id="17" name="object 17"/>
            <p:cNvSpPr/>
            <p:nvPr/>
          </p:nvSpPr>
          <p:spPr>
            <a:xfrm>
              <a:off x="1889760" y="3150107"/>
              <a:ext cx="801624" cy="7894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09288" y="3150107"/>
              <a:ext cx="635508" cy="7894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17948" y="3150107"/>
              <a:ext cx="635508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9760" y="3691127"/>
              <a:ext cx="801624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7948" y="3691127"/>
              <a:ext cx="635508" cy="7894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89760" y="4232147"/>
              <a:ext cx="801624" cy="7894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17948" y="4232147"/>
              <a:ext cx="635508" cy="7894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89760" y="4773167"/>
              <a:ext cx="801624" cy="7894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3676" y="3691127"/>
              <a:ext cx="635508" cy="7894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03676" y="4232147"/>
              <a:ext cx="635508" cy="7894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3676" y="4773167"/>
              <a:ext cx="635508" cy="7894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93492" y="3691127"/>
              <a:ext cx="635507" cy="7894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93492" y="4232147"/>
              <a:ext cx="635507" cy="7894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9288" y="3691127"/>
              <a:ext cx="635508" cy="7894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09288" y="4232147"/>
              <a:ext cx="635508" cy="78943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2079244" y="3206750"/>
          <a:ext cx="3258184" cy="216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8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56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92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053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414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254" dirty="0">
                          <a:latin typeface="Arial"/>
                          <a:cs typeface="Arial"/>
                        </a:rPr>
                        <a:t>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12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254" dirty="0">
                          <a:latin typeface="Arial"/>
                          <a:cs typeface="Arial"/>
                        </a:rPr>
                        <a:t>01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14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254" dirty="0">
                          <a:latin typeface="Arial"/>
                          <a:cs typeface="Arial"/>
                        </a:rPr>
                        <a:t>11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12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spc="-254" dirty="0">
                          <a:latin typeface="Arial"/>
                          <a:cs typeface="Arial"/>
                        </a:rPr>
                        <a:t>10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6733074" y="3461616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876" y="0"/>
                </a:lnTo>
              </a:path>
            </a:pathLst>
          </a:custGeom>
          <a:ln w="132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948939" y="3220211"/>
            <a:ext cx="3575685" cy="2219325"/>
            <a:chOff x="2948939" y="3220211"/>
            <a:chExt cx="3575685" cy="2219325"/>
          </a:xfrm>
        </p:grpSpPr>
        <p:sp>
          <p:nvSpPr>
            <p:cNvPr id="35" name="object 35"/>
            <p:cNvSpPr/>
            <p:nvPr/>
          </p:nvSpPr>
          <p:spPr>
            <a:xfrm>
              <a:off x="2953511" y="3800855"/>
              <a:ext cx="2428240" cy="1057910"/>
            </a:xfrm>
            <a:custGeom>
              <a:avLst/>
              <a:gdLst/>
              <a:ahLst/>
              <a:cxnLst/>
              <a:rect l="l" t="t" r="r" b="b"/>
              <a:pathLst>
                <a:path w="2428240" h="1057910">
                  <a:moveTo>
                    <a:pt x="0" y="176276"/>
                  </a:moveTo>
                  <a:lnTo>
                    <a:pt x="6292" y="129395"/>
                  </a:lnTo>
                  <a:lnTo>
                    <a:pt x="24054" y="87281"/>
                  </a:lnTo>
                  <a:lnTo>
                    <a:pt x="51609" y="51609"/>
                  </a:lnTo>
                  <a:lnTo>
                    <a:pt x="87281" y="24054"/>
                  </a:lnTo>
                  <a:lnTo>
                    <a:pt x="129395" y="6292"/>
                  </a:lnTo>
                  <a:lnTo>
                    <a:pt x="176275" y="0"/>
                  </a:lnTo>
                  <a:lnTo>
                    <a:pt x="2251455" y="0"/>
                  </a:lnTo>
                  <a:lnTo>
                    <a:pt x="2298336" y="6292"/>
                  </a:lnTo>
                  <a:lnTo>
                    <a:pt x="2340450" y="24054"/>
                  </a:lnTo>
                  <a:lnTo>
                    <a:pt x="2376122" y="51609"/>
                  </a:lnTo>
                  <a:lnTo>
                    <a:pt x="2403677" y="87281"/>
                  </a:lnTo>
                  <a:lnTo>
                    <a:pt x="2421439" y="129395"/>
                  </a:lnTo>
                  <a:lnTo>
                    <a:pt x="2427732" y="176276"/>
                  </a:lnTo>
                  <a:lnTo>
                    <a:pt x="2427732" y="881380"/>
                  </a:lnTo>
                  <a:lnTo>
                    <a:pt x="2421439" y="928260"/>
                  </a:lnTo>
                  <a:lnTo>
                    <a:pt x="2403677" y="970374"/>
                  </a:lnTo>
                  <a:lnTo>
                    <a:pt x="2376122" y="1006046"/>
                  </a:lnTo>
                  <a:lnTo>
                    <a:pt x="2340450" y="1033601"/>
                  </a:lnTo>
                  <a:lnTo>
                    <a:pt x="2298336" y="1051363"/>
                  </a:lnTo>
                  <a:lnTo>
                    <a:pt x="2251455" y="1057656"/>
                  </a:lnTo>
                  <a:lnTo>
                    <a:pt x="176275" y="1057656"/>
                  </a:lnTo>
                  <a:lnTo>
                    <a:pt x="129395" y="1051363"/>
                  </a:lnTo>
                  <a:lnTo>
                    <a:pt x="87281" y="1033601"/>
                  </a:lnTo>
                  <a:lnTo>
                    <a:pt x="51609" y="1006046"/>
                  </a:lnTo>
                  <a:lnTo>
                    <a:pt x="24054" y="970374"/>
                  </a:lnTo>
                  <a:lnTo>
                    <a:pt x="6292" y="928260"/>
                  </a:lnTo>
                  <a:lnTo>
                    <a:pt x="0" y="881380"/>
                  </a:lnTo>
                  <a:lnTo>
                    <a:pt x="0" y="17627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81244" y="4119372"/>
              <a:ext cx="887094" cy="76200"/>
            </a:xfrm>
            <a:custGeom>
              <a:avLst/>
              <a:gdLst/>
              <a:ahLst/>
              <a:cxnLst/>
              <a:rect l="l" t="t" r="r" b="b"/>
              <a:pathLst>
                <a:path w="887095" h="76200">
                  <a:moveTo>
                    <a:pt x="810767" y="0"/>
                  </a:moveTo>
                  <a:lnTo>
                    <a:pt x="810767" y="76200"/>
                  </a:lnTo>
                  <a:lnTo>
                    <a:pt x="874267" y="44450"/>
                  </a:lnTo>
                  <a:lnTo>
                    <a:pt x="823467" y="44450"/>
                  </a:lnTo>
                  <a:lnTo>
                    <a:pt x="823467" y="31750"/>
                  </a:lnTo>
                  <a:lnTo>
                    <a:pt x="874267" y="31750"/>
                  </a:lnTo>
                  <a:lnTo>
                    <a:pt x="810767" y="0"/>
                  </a:lnTo>
                  <a:close/>
                </a:path>
                <a:path w="887095" h="76200">
                  <a:moveTo>
                    <a:pt x="81076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10767" y="44450"/>
                  </a:lnTo>
                  <a:lnTo>
                    <a:pt x="810767" y="31750"/>
                  </a:lnTo>
                  <a:close/>
                </a:path>
                <a:path w="887095" h="76200">
                  <a:moveTo>
                    <a:pt x="874267" y="31750"/>
                  </a:moveTo>
                  <a:lnTo>
                    <a:pt x="823467" y="31750"/>
                  </a:lnTo>
                  <a:lnTo>
                    <a:pt x="823467" y="44450"/>
                  </a:lnTo>
                  <a:lnTo>
                    <a:pt x="874267" y="44450"/>
                  </a:lnTo>
                  <a:lnTo>
                    <a:pt x="886967" y="38100"/>
                  </a:lnTo>
                  <a:lnTo>
                    <a:pt x="874267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04715" y="3224783"/>
              <a:ext cx="1214755" cy="1013460"/>
            </a:xfrm>
            <a:custGeom>
              <a:avLst/>
              <a:gdLst/>
              <a:ahLst/>
              <a:cxnLst/>
              <a:rect l="l" t="t" r="r" b="b"/>
              <a:pathLst>
                <a:path w="1214754" h="1013460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10" y="0"/>
                  </a:lnTo>
                  <a:lnTo>
                    <a:pt x="1045718" y="0"/>
                  </a:lnTo>
                  <a:lnTo>
                    <a:pt x="1090641" y="6029"/>
                  </a:lnTo>
                  <a:lnTo>
                    <a:pt x="1130996" y="23048"/>
                  </a:lnTo>
                  <a:lnTo>
                    <a:pt x="1165177" y="49450"/>
                  </a:lnTo>
                  <a:lnTo>
                    <a:pt x="1191579" y="83631"/>
                  </a:lnTo>
                  <a:lnTo>
                    <a:pt x="1208598" y="123986"/>
                  </a:lnTo>
                  <a:lnTo>
                    <a:pt x="1214628" y="168910"/>
                  </a:lnTo>
                  <a:lnTo>
                    <a:pt x="1214628" y="844549"/>
                  </a:lnTo>
                  <a:lnTo>
                    <a:pt x="1208598" y="889473"/>
                  </a:lnTo>
                  <a:lnTo>
                    <a:pt x="1191579" y="929828"/>
                  </a:lnTo>
                  <a:lnTo>
                    <a:pt x="1165177" y="964009"/>
                  </a:lnTo>
                  <a:lnTo>
                    <a:pt x="1130996" y="990411"/>
                  </a:lnTo>
                  <a:lnTo>
                    <a:pt x="1090641" y="1007430"/>
                  </a:lnTo>
                  <a:lnTo>
                    <a:pt x="1045718" y="1013459"/>
                  </a:lnTo>
                  <a:lnTo>
                    <a:pt x="168910" y="1013459"/>
                  </a:lnTo>
                  <a:lnTo>
                    <a:pt x="123986" y="1007430"/>
                  </a:lnTo>
                  <a:lnTo>
                    <a:pt x="83631" y="990411"/>
                  </a:lnTo>
                  <a:lnTo>
                    <a:pt x="49450" y="964009"/>
                  </a:lnTo>
                  <a:lnTo>
                    <a:pt x="23048" y="929828"/>
                  </a:lnTo>
                  <a:lnTo>
                    <a:pt x="6029" y="889473"/>
                  </a:lnTo>
                  <a:lnTo>
                    <a:pt x="0" y="844549"/>
                  </a:lnTo>
                  <a:lnTo>
                    <a:pt x="0" y="168910"/>
                  </a:lnTo>
                  <a:close/>
                </a:path>
              </a:pathLst>
            </a:custGeom>
            <a:ln w="9144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23916" y="3590543"/>
              <a:ext cx="1073150" cy="76200"/>
            </a:xfrm>
            <a:custGeom>
              <a:avLst/>
              <a:gdLst/>
              <a:ahLst/>
              <a:cxnLst/>
              <a:rect l="l" t="t" r="r" b="b"/>
              <a:pathLst>
                <a:path w="1073150" h="76200">
                  <a:moveTo>
                    <a:pt x="996696" y="0"/>
                  </a:moveTo>
                  <a:lnTo>
                    <a:pt x="996696" y="76199"/>
                  </a:lnTo>
                  <a:lnTo>
                    <a:pt x="1060196" y="44449"/>
                  </a:lnTo>
                  <a:lnTo>
                    <a:pt x="1009396" y="44449"/>
                  </a:lnTo>
                  <a:lnTo>
                    <a:pt x="1009396" y="31749"/>
                  </a:lnTo>
                  <a:lnTo>
                    <a:pt x="1060196" y="31749"/>
                  </a:lnTo>
                  <a:lnTo>
                    <a:pt x="996696" y="0"/>
                  </a:lnTo>
                  <a:close/>
                </a:path>
                <a:path w="1073150" h="76200">
                  <a:moveTo>
                    <a:pt x="996696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996696" y="44449"/>
                  </a:lnTo>
                  <a:lnTo>
                    <a:pt x="996696" y="31749"/>
                  </a:lnTo>
                  <a:close/>
                </a:path>
                <a:path w="1073150" h="76200">
                  <a:moveTo>
                    <a:pt x="1060196" y="31749"/>
                  </a:moveTo>
                  <a:lnTo>
                    <a:pt x="1009396" y="31749"/>
                  </a:lnTo>
                  <a:lnTo>
                    <a:pt x="1009396" y="44449"/>
                  </a:lnTo>
                  <a:lnTo>
                    <a:pt x="1060196" y="44449"/>
                  </a:lnTo>
                  <a:lnTo>
                    <a:pt x="1072896" y="38099"/>
                  </a:lnTo>
                  <a:lnTo>
                    <a:pt x="1060196" y="31749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01211" y="4376927"/>
              <a:ext cx="457200" cy="1057910"/>
            </a:xfrm>
            <a:custGeom>
              <a:avLst/>
              <a:gdLst/>
              <a:ahLst/>
              <a:cxnLst/>
              <a:rect l="l" t="t" r="r" b="b"/>
              <a:pathLst>
                <a:path w="457200" h="105791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94"/>
                  </a:lnTo>
                  <a:lnTo>
                    <a:pt x="434863" y="22336"/>
                  </a:lnTo>
                  <a:lnTo>
                    <a:pt x="451205" y="46559"/>
                  </a:lnTo>
                  <a:lnTo>
                    <a:pt x="457200" y="76200"/>
                  </a:lnTo>
                  <a:lnTo>
                    <a:pt x="457200" y="981456"/>
                  </a:lnTo>
                  <a:lnTo>
                    <a:pt x="451205" y="1011096"/>
                  </a:lnTo>
                  <a:lnTo>
                    <a:pt x="434863" y="1035319"/>
                  </a:lnTo>
                  <a:lnTo>
                    <a:pt x="410640" y="1051661"/>
                  </a:lnTo>
                  <a:lnTo>
                    <a:pt x="381000" y="1057656"/>
                  </a:lnTo>
                  <a:lnTo>
                    <a:pt x="76200" y="1057656"/>
                  </a:lnTo>
                  <a:lnTo>
                    <a:pt x="46559" y="1051661"/>
                  </a:lnTo>
                  <a:lnTo>
                    <a:pt x="22336" y="1035319"/>
                  </a:lnTo>
                  <a:lnTo>
                    <a:pt x="5994" y="1011096"/>
                  </a:lnTo>
                  <a:lnTo>
                    <a:pt x="0" y="981456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52315" y="4905755"/>
              <a:ext cx="2472055" cy="76200"/>
            </a:xfrm>
            <a:custGeom>
              <a:avLst/>
              <a:gdLst/>
              <a:ahLst/>
              <a:cxnLst/>
              <a:rect l="l" t="t" r="r" b="b"/>
              <a:pathLst>
                <a:path w="2472054" h="76200">
                  <a:moveTo>
                    <a:pt x="2395728" y="0"/>
                  </a:moveTo>
                  <a:lnTo>
                    <a:pt x="2395728" y="76200"/>
                  </a:lnTo>
                  <a:lnTo>
                    <a:pt x="2459228" y="44450"/>
                  </a:lnTo>
                  <a:lnTo>
                    <a:pt x="2408428" y="44450"/>
                  </a:lnTo>
                  <a:lnTo>
                    <a:pt x="2408428" y="31750"/>
                  </a:lnTo>
                  <a:lnTo>
                    <a:pt x="2459228" y="31750"/>
                  </a:lnTo>
                  <a:lnTo>
                    <a:pt x="2395728" y="0"/>
                  </a:lnTo>
                  <a:close/>
                </a:path>
                <a:path w="2472054" h="76200">
                  <a:moveTo>
                    <a:pt x="239572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395728" y="44450"/>
                  </a:lnTo>
                  <a:lnTo>
                    <a:pt x="2395728" y="31750"/>
                  </a:lnTo>
                  <a:close/>
                </a:path>
                <a:path w="2472054" h="76200">
                  <a:moveTo>
                    <a:pt x="2459228" y="31750"/>
                  </a:moveTo>
                  <a:lnTo>
                    <a:pt x="2408428" y="31750"/>
                  </a:lnTo>
                  <a:lnTo>
                    <a:pt x="2408428" y="44450"/>
                  </a:lnTo>
                  <a:lnTo>
                    <a:pt x="2459228" y="44450"/>
                  </a:lnTo>
                  <a:lnTo>
                    <a:pt x="2471928" y="38100"/>
                  </a:lnTo>
                  <a:lnTo>
                    <a:pt x="2459228" y="3175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6861348" y="4784190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8193" y="0"/>
                </a:lnTo>
              </a:path>
            </a:pathLst>
          </a:custGeom>
          <a:ln w="131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42893" y="3284708"/>
            <a:ext cx="880744" cy="185166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010"/>
              </a:spcBef>
            </a:pPr>
            <a:r>
              <a:rPr sz="2550" i="1" spc="110" dirty="0">
                <a:latin typeface="Times New Roman"/>
                <a:cs typeface="Times New Roman"/>
              </a:rPr>
              <a:t>AC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900" i="1" spc="-15" dirty="0">
                <a:latin typeface="Times New Roman"/>
                <a:cs typeface="Times New Roman"/>
              </a:rPr>
              <a:t>B</a:t>
            </a:r>
            <a:endParaRPr sz="29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  <a:spcBef>
                <a:spcPts val="2830"/>
              </a:spcBef>
            </a:pPr>
            <a:r>
              <a:rPr sz="2500" i="1" spc="25" dirty="0">
                <a:latin typeface="Times New Roman"/>
                <a:cs typeface="Times New Roman"/>
              </a:rPr>
              <a:t>A</a:t>
            </a:r>
            <a:r>
              <a:rPr sz="2500" i="1" spc="300" dirty="0">
                <a:latin typeface="Times New Roman"/>
                <a:cs typeface="Times New Roman"/>
              </a:rPr>
              <a:t>C</a:t>
            </a:r>
            <a:r>
              <a:rPr sz="2500" i="1" spc="55" dirty="0">
                <a:latin typeface="Times New Roman"/>
                <a:cs typeface="Times New Roman"/>
              </a:rPr>
              <a:t>D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26535" y="2151455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97" y="0"/>
                </a:lnTo>
              </a:path>
            </a:pathLst>
          </a:custGeom>
          <a:ln w="23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25108" y="2151455"/>
            <a:ext cx="389890" cy="0"/>
          </a:xfrm>
          <a:custGeom>
            <a:avLst/>
            <a:gdLst/>
            <a:ahLst/>
            <a:cxnLst/>
            <a:rect l="l" t="t" r="r" b="b"/>
            <a:pathLst>
              <a:path w="389890">
                <a:moveTo>
                  <a:pt x="0" y="0"/>
                </a:moveTo>
                <a:lnTo>
                  <a:pt x="389325" y="0"/>
                </a:lnTo>
              </a:path>
            </a:pathLst>
          </a:custGeom>
          <a:ln w="23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266892" y="2054063"/>
            <a:ext cx="3585845" cy="71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50" i="1" spc="114" dirty="0">
                <a:latin typeface="Times New Roman"/>
                <a:cs typeface="Times New Roman"/>
              </a:rPr>
              <a:t>B</a:t>
            </a:r>
            <a:r>
              <a:rPr sz="4550" i="1" spc="-415" dirty="0">
                <a:latin typeface="Times New Roman"/>
                <a:cs typeface="Times New Roman"/>
              </a:rPr>
              <a:t> </a:t>
            </a:r>
            <a:r>
              <a:rPr sz="4550" spc="105" dirty="0">
                <a:latin typeface="Symbol"/>
                <a:cs typeface="Symbol"/>
              </a:rPr>
              <a:t></a:t>
            </a:r>
            <a:r>
              <a:rPr sz="4550" spc="-60" dirty="0">
                <a:latin typeface="Times New Roman"/>
                <a:cs typeface="Times New Roman"/>
              </a:rPr>
              <a:t> </a:t>
            </a:r>
            <a:r>
              <a:rPr sz="4550" i="1" spc="260" dirty="0">
                <a:latin typeface="Times New Roman"/>
                <a:cs typeface="Times New Roman"/>
              </a:rPr>
              <a:t>AC</a:t>
            </a:r>
            <a:r>
              <a:rPr sz="4550" i="1" spc="-254" dirty="0">
                <a:latin typeface="Times New Roman"/>
                <a:cs typeface="Times New Roman"/>
              </a:rPr>
              <a:t> </a:t>
            </a:r>
            <a:r>
              <a:rPr sz="4550" spc="105" dirty="0">
                <a:latin typeface="Symbol"/>
                <a:cs typeface="Symbol"/>
              </a:rPr>
              <a:t></a:t>
            </a:r>
            <a:r>
              <a:rPr sz="4550" spc="-60" dirty="0">
                <a:latin typeface="Times New Roman"/>
                <a:cs typeface="Times New Roman"/>
              </a:rPr>
              <a:t> </a:t>
            </a:r>
            <a:r>
              <a:rPr sz="4550" i="1" spc="210" dirty="0">
                <a:latin typeface="Times New Roman"/>
                <a:cs typeface="Times New Roman"/>
              </a:rPr>
              <a:t>ACD</a:t>
            </a:r>
            <a:endParaRPr sz="45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437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506" y="530478"/>
            <a:ext cx="10589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Determining </a:t>
            </a:r>
            <a:r>
              <a:rPr sz="3600" dirty="0"/>
              <a:t>the Minimum </a:t>
            </a:r>
            <a:r>
              <a:rPr sz="3600" spc="-5" dirty="0"/>
              <a:t>SOP </a:t>
            </a:r>
            <a:r>
              <a:rPr sz="3600" spc="-10" dirty="0"/>
              <a:t>Expression </a:t>
            </a:r>
            <a:r>
              <a:rPr sz="3600" spc="-15" dirty="0"/>
              <a:t>from </a:t>
            </a:r>
            <a:r>
              <a:rPr sz="3600" spc="-10" dirty="0"/>
              <a:t>the</a:t>
            </a:r>
            <a:r>
              <a:rPr sz="3600" spc="-65" dirty="0"/>
              <a:t> </a:t>
            </a:r>
            <a:r>
              <a:rPr sz="3600" dirty="0"/>
              <a:t>Map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902977" y="5818422"/>
            <a:ext cx="675640" cy="5080"/>
          </a:xfrm>
          <a:custGeom>
            <a:avLst/>
            <a:gdLst/>
            <a:ahLst/>
            <a:cxnLst/>
            <a:rect l="l" t="t" r="r" b="b"/>
            <a:pathLst>
              <a:path w="675639" h="5079">
                <a:moveTo>
                  <a:pt x="0" y="0"/>
                </a:moveTo>
                <a:lnTo>
                  <a:pt x="190477" y="0"/>
                </a:lnTo>
              </a:path>
              <a:path w="675639" h="5079">
                <a:moveTo>
                  <a:pt x="232387" y="4887"/>
                </a:moveTo>
                <a:lnTo>
                  <a:pt x="423535" y="4887"/>
                </a:lnTo>
              </a:path>
              <a:path w="675639" h="5079">
                <a:moveTo>
                  <a:pt x="464800" y="0"/>
                </a:moveTo>
                <a:lnTo>
                  <a:pt x="675638" y="0"/>
                </a:lnTo>
              </a:path>
            </a:pathLst>
          </a:custGeom>
          <a:ln w="130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7386" y="5759952"/>
            <a:ext cx="208343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i="1" spc="100" dirty="0">
                <a:latin typeface="Times New Roman"/>
                <a:cs typeface="Times New Roman"/>
              </a:rPr>
              <a:t>AB</a:t>
            </a:r>
            <a:r>
              <a:rPr sz="2450" i="1" spc="-365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Symbol"/>
                <a:cs typeface="Symbol"/>
              </a:rPr>
              <a:t></a:t>
            </a:r>
            <a:r>
              <a:rPr sz="2450" spc="-145" dirty="0">
                <a:latin typeface="Times New Roman"/>
                <a:cs typeface="Times New Roman"/>
              </a:rPr>
              <a:t> </a:t>
            </a:r>
            <a:r>
              <a:rPr sz="2450" i="1" spc="105" dirty="0">
                <a:latin typeface="Times New Roman"/>
                <a:cs typeface="Times New Roman"/>
              </a:rPr>
              <a:t>BC</a:t>
            </a:r>
            <a:r>
              <a:rPr sz="2450" i="1" spc="-275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Symbol"/>
                <a:cs typeface="Symbol"/>
              </a:rPr>
              <a:t>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2450" i="1" spc="165" dirty="0">
                <a:latin typeface="Times New Roman"/>
                <a:cs typeface="Times New Roman"/>
              </a:rPr>
              <a:t>ABC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70150" y="1764792"/>
            <a:ext cx="1273175" cy="1287145"/>
            <a:chOff x="2470150" y="1764792"/>
            <a:chExt cx="1273175" cy="1287145"/>
          </a:xfrm>
        </p:grpSpPr>
        <p:sp>
          <p:nvSpPr>
            <p:cNvPr id="7" name="object 7"/>
            <p:cNvSpPr/>
            <p:nvPr/>
          </p:nvSpPr>
          <p:spPr>
            <a:xfrm>
              <a:off x="2476500" y="1833626"/>
              <a:ext cx="1111250" cy="1211580"/>
            </a:xfrm>
            <a:custGeom>
              <a:avLst/>
              <a:gdLst/>
              <a:ahLst/>
              <a:cxnLst/>
              <a:rect l="l" t="t" r="r" b="b"/>
              <a:pathLst>
                <a:path w="1111250" h="1211580">
                  <a:moveTo>
                    <a:pt x="0" y="0"/>
                  </a:moveTo>
                  <a:lnTo>
                    <a:pt x="1110996" y="121157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000" y="1764792"/>
              <a:ext cx="694944" cy="789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56534" y="1839594"/>
            <a:ext cx="251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6960" y="2276855"/>
            <a:ext cx="928115" cy="78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5494" y="2351354"/>
            <a:ext cx="485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8476" y="2110739"/>
            <a:ext cx="635508" cy="78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8279" y="2185873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2228" y="2110739"/>
            <a:ext cx="635508" cy="789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81396" y="2185873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08476" y="2976372"/>
            <a:ext cx="635508" cy="78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808476" y="3584447"/>
            <a:ext cx="1699260" cy="1397635"/>
            <a:chOff x="3808476" y="3584447"/>
            <a:chExt cx="1699260" cy="1397635"/>
          </a:xfrm>
        </p:grpSpPr>
        <p:sp>
          <p:nvSpPr>
            <p:cNvPr id="18" name="object 18"/>
            <p:cNvSpPr/>
            <p:nvPr/>
          </p:nvSpPr>
          <p:spPr>
            <a:xfrm>
              <a:off x="4872228" y="3584447"/>
              <a:ext cx="635508" cy="7894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2228" y="4192523"/>
              <a:ext cx="635508" cy="7894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8476" y="4192523"/>
              <a:ext cx="635508" cy="7894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644139" y="3020567"/>
            <a:ext cx="802005" cy="2613660"/>
            <a:chOff x="2644139" y="3020567"/>
            <a:chExt cx="802005" cy="2613660"/>
          </a:xfrm>
        </p:grpSpPr>
        <p:sp>
          <p:nvSpPr>
            <p:cNvPr id="22" name="object 22"/>
            <p:cNvSpPr/>
            <p:nvPr/>
          </p:nvSpPr>
          <p:spPr>
            <a:xfrm>
              <a:off x="2644139" y="3020567"/>
              <a:ext cx="801624" cy="789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4139" y="3628643"/>
              <a:ext cx="801624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44139" y="4236719"/>
              <a:ext cx="801624" cy="7894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44139" y="4844795"/>
              <a:ext cx="801624" cy="7894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581400" y="3038475"/>
          <a:ext cx="2127885" cy="2432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0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7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8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7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2853308" y="2914500"/>
            <a:ext cx="358140" cy="245808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18731" y="1787651"/>
            <a:ext cx="2025650" cy="1301750"/>
            <a:chOff x="6618731" y="1787651"/>
            <a:chExt cx="2025650" cy="1301750"/>
          </a:xfrm>
        </p:grpSpPr>
        <p:sp>
          <p:nvSpPr>
            <p:cNvPr id="29" name="object 29"/>
            <p:cNvSpPr/>
            <p:nvPr/>
          </p:nvSpPr>
          <p:spPr>
            <a:xfrm>
              <a:off x="6748525" y="1857374"/>
              <a:ext cx="1062355" cy="1202690"/>
            </a:xfrm>
            <a:custGeom>
              <a:avLst/>
              <a:gdLst/>
              <a:ahLst/>
              <a:cxnLst/>
              <a:rect l="l" t="t" r="r" b="b"/>
              <a:pathLst>
                <a:path w="1062354" h="1202689">
                  <a:moveTo>
                    <a:pt x="0" y="0"/>
                  </a:moveTo>
                  <a:lnTo>
                    <a:pt x="1062227" y="120243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71003" y="1787651"/>
              <a:ext cx="694944" cy="7894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18731" y="2299715"/>
              <a:ext cx="928116" cy="789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8619" y="2130551"/>
              <a:ext cx="635507" cy="7894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18678" y="2205354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26652" y="2130551"/>
            <a:ext cx="635507" cy="7894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35820" y="2205354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08619" y="3593591"/>
            <a:ext cx="635507" cy="789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6891528" y="2990088"/>
            <a:ext cx="2771140" cy="2641600"/>
            <a:chOff x="6891528" y="2990088"/>
            <a:chExt cx="2771140" cy="2641600"/>
          </a:xfrm>
        </p:grpSpPr>
        <p:sp>
          <p:nvSpPr>
            <p:cNvPr id="38" name="object 38"/>
            <p:cNvSpPr/>
            <p:nvPr/>
          </p:nvSpPr>
          <p:spPr>
            <a:xfrm>
              <a:off x="6891528" y="3032760"/>
              <a:ext cx="801624" cy="7894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08620" y="2990088"/>
              <a:ext cx="635507" cy="7894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91528" y="3636264"/>
              <a:ext cx="801624" cy="7894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1528" y="4239768"/>
              <a:ext cx="801624" cy="78943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1528" y="4841748"/>
              <a:ext cx="801624" cy="7894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6652" y="2990088"/>
              <a:ext cx="635507" cy="7894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026652" y="4197096"/>
              <a:ext cx="635507" cy="78943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28281" y="1777136"/>
            <a:ext cx="903605" cy="35928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775"/>
              </a:spcBef>
            </a:pPr>
            <a:r>
              <a:rPr sz="2800" spc="-25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65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2405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1395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1390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1390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08619" y="4800600"/>
            <a:ext cx="1653539" cy="789940"/>
            <a:chOff x="8008619" y="4800600"/>
            <a:chExt cx="1653539" cy="789940"/>
          </a:xfrm>
        </p:grpSpPr>
        <p:sp>
          <p:nvSpPr>
            <p:cNvPr id="47" name="object 47"/>
            <p:cNvSpPr/>
            <p:nvPr/>
          </p:nvSpPr>
          <p:spPr>
            <a:xfrm>
              <a:off x="8008619" y="4800600"/>
              <a:ext cx="635507" cy="7894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26651" y="4800600"/>
              <a:ext cx="635507" cy="78943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7797998" y="3059048"/>
          <a:ext cx="2046605" cy="2413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3376"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3838955" y="3072383"/>
            <a:ext cx="571500" cy="528955"/>
          </a:xfrm>
          <a:custGeom>
            <a:avLst/>
            <a:gdLst/>
            <a:ahLst/>
            <a:cxnLst/>
            <a:rect l="l" t="t" r="r" b="b"/>
            <a:pathLst>
              <a:path w="571500" h="528954">
                <a:moveTo>
                  <a:pt x="0" y="264413"/>
                </a:moveTo>
                <a:lnTo>
                  <a:pt x="4602" y="216880"/>
                </a:lnTo>
                <a:lnTo>
                  <a:pt x="17871" y="172144"/>
                </a:lnTo>
                <a:lnTo>
                  <a:pt x="39003" y="130951"/>
                </a:lnTo>
                <a:lnTo>
                  <a:pt x="67189" y="94047"/>
                </a:lnTo>
                <a:lnTo>
                  <a:pt x="101626" y="62180"/>
                </a:lnTo>
                <a:lnTo>
                  <a:pt x="141506" y="36096"/>
                </a:lnTo>
                <a:lnTo>
                  <a:pt x="186024" y="16540"/>
                </a:lnTo>
                <a:lnTo>
                  <a:pt x="234374" y="4259"/>
                </a:lnTo>
                <a:lnTo>
                  <a:pt x="285750" y="0"/>
                </a:lnTo>
                <a:lnTo>
                  <a:pt x="337125" y="4259"/>
                </a:lnTo>
                <a:lnTo>
                  <a:pt x="385475" y="16540"/>
                </a:lnTo>
                <a:lnTo>
                  <a:pt x="429993" y="36096"/>
                </a:lnTo>
                <a:lnTo>
                  <a:pt x="469873" y="62180"/>
                </a:lnTo>
                <a:lnTo>
                  <a:pt x="504310" y="94047"/>
                </a:lnTo>
                <a:lnTo>
                  <a:pt x="532496" y="130951"/>
                </a:lnTo>
                <a:lnTo>
                  <a:pt x="553628" y="172144"/>
                </a:lnTo>
                <a:lnTo>
                  <a:pt x="566897" y="216880"/>
                </a:lnTo>
                <a:lnTo>
                  <a:pt x="571500" y="264413"/>
                </a:lnTo>
                <a:lnTo>
                  <a:pt x="566897" y="311947"/>
                </a:lnTo>
                <a:lnTo>
                  <a:pt x="553628" y="356683"/>
                </a:lnTo>
                <a:lnTo>
                  <a:pt x="532496" y="397876"/>
                </a:lnTo>
                <a:lnTo>
                  <a:pt x="504310" y="434780"/>
                </a:lnTo>
                <a:lnTo>
                  <a:pt x="469873" y="466647"/>
                </a:lnTo>
                <a:lnTo>
                  <a:pt x="429993" y="492731"/>
                </a:lnTo>
                <a:lnTo>
                  <a:pt x="385475" y="512287"/>
                </a:lnTo>
                <a:lnTo>
                  <a:pt x="337125" y="524568"/>
                </a:lnTo>
                <a:lnTo>
                  <a:pt x="285750" y="528827"/>
                </a:lnTo>
                <a:lnTo>
                  <a:pt x="234374" y="524568"/>
                </a:lnTo>
                <a:lnTo>
                  <a:pt x="186024" y="512287"/>
                </a:lnTo>
                <a:lnTo>
                  <a:pt x="141506" y="492731"/>
                </a:lnTo>
                <a:lnTo>
                  <a:pt x="101626" y="466647"/>
                </a:lnTo>
                <a:lnTo>
                  <a:pt x="67189" y="434780"/>
                </a:lnTo>
                <a:lnTo>
                  <a:pt x="39003" y="397876"/>
                </a:lnTo>
                <a:lnTo>
                  <a:pt x="17871" y="356683"/>
                </a:lnTo>
                <a:lnTo>
                  <a:pt x="4602" y="311947"/>
                </a:lnTo>
                <a:lnTo>
                  <a:pt x="0" y="264413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05428" y="3662171"/>
            <a:ext cx="1714500" cy="1186180"/>
          </a:xfrm>
          <a:custGeom>
            <a:avLst/>
            <a:gdLst/>
            <a:ahLst/>
            <a:cxnLst/>
            <a:rect l="l" t="t" r="r" b="b"/>
            <a:pathLst>
              <a:path w="1714500" h="1186179">
                <a:moveTo>
                  <a:pt x="1080516" y="592835"/>
                </a:moveTo>
                <a:lnTo>
                  <a:pt x="1082192" y="528241"/>
                </a:lnTo>
                <a:lnTo>
                  <a:pt x="1087104" y="465661"/>
                </a:lnTo>
                <a:lnTo>
                  <a:pt x="1095079" y="405457"/>
                </a:lnTo>
                <a:lnTo>
                  <a:pt x="1105942" y="347990"/>
                </a:lnTo>
                <a:lnTo>
                  <a:pt x="1119519" y="293623"/>
                </a:lnTo>
                <a:lnTo>
                  <a:pt x="1135636" y="242718"/>
                </a:lnTo>
                <a:lnTo>
                  <a:pt x="1154118" y="195635"/>
                </a:lnTo>
                <a:lnTo>
                  <a:pt x="1174793" y="152737"/>
                </a:lnTo>
                <a:lnTo>
                  <a:pt x="1197486" y="114385"/>
                </a:lnTo>
                <a:lnTo>
                  <a:pt x="1222022" y="80941"/>
                </a:lnTo>
                <a:lnTo>
                  <a:pt x="1248228" y="52766"/>
                </a:lnTo>
                <a:lnTo>
                  <a:pt x="1304952" y="13674"/>
                </a:lnTo>
                <a:lnTo>
                  <a:pt x="1366266" y="0"/>
                </a:lnTo>
                <a:lnTo>
                  <a:pt x="1397409" y="3478"/>
                </a:lnTo>
                <a:lnTo>
                  <a:pt x="1456602" y="30223"/>
                </a:lnTo>
                <a:lnTo>
                  <a:pt x="1510509" y="80941"/>
                </a:lnTo>
                <a:lnTo>
                  <a:pt x="1535045" y="114385"/>
                </a:lnTo>
                <a:lnTo>
                  <a:pt x="1557738" y="152737"/>
                </a:lnTo>
                <a:lnTo>
                  <a:pt x="1578413" y="195635"/>
                </a:lnTo>
                <a:lnTo>
                  <a:pt x="1596895" y="242718"/>
                </a:lnTo>
                <a:lnTo>
                  <a:pt x="1613012" y="293623"/>
                </a:lnTo>
                <a:lnTo>
                  <a:pt x="1626589" y="347990"/>
                </a:lnTo>
                <a:lnTo>
                  <a:pt x="1637452" y="405457"/>
                </a:lnTo>
                <a:lnTo>
                  <a:pt x="1645427" y="465661"/>
                </a:lnTo>
                <a:lnTo>
                  <a:pt x="1650339" y="528241"/>
                </a:lnTo>
                <a:lnTo>
                  <a:pt x="1652016" y="592835"/>
                </a:lnTo>
                <a:lnTo>
                  <a:pt x="1650339" y="657430"/>
                </a:lnTo>
                <a:lnTo>
                  <a:pt x="1645427" y="720010"/>
                </a:lnTo>
                <a:lnTo>
                  <a:pt x="1637452" y="780214"/>
                </a:lnTo>
                <a:lnTo>
                  <a:pt x="1626589" y="837681"/>
                </a:lnTo>
                <a:lnTo>
                  <a:pt x="1613012" y="892047"/>
                </a:lnTo>
                <a:lnTo>
                  <a:pt x="1596895" y="942953"/>
                </a:lnTo>
                <a:lnTo>
                  <a:pt x="1578413" y="990036"/>
                </a:lnTo>
                <a:lnTo>
                  <a:pt x="1557738" y="1032934"/>
                </a:lnTo>
                <a:lnTo>
                  <a:pt x="1535045" y="1071286"/>
                </a:lnTo>
                <a:lnTo>
                  <a:pt x="1510509" y="1104730"/>
                </a:lnTo>
                <a:lnTo>
                  <a:pt x="1484303" y="1132905"/>
                </a:lnTo>
                <a:lnTo>
                  <a:pt x="1427579" y="1171997"/>
                </a:lnTo>
                <a:lnTo>
                  <a:pt x="1366266" y="1185671"/>
                </a:lnTo>
                <a:lnTo>
                  <a:pt x="1335122" y="1182193"/>
                </a:lnTo>
                <a:lnTo>
                  <a:pt x="1275929" y="1155448"/>
                </a:lnTo>
                <a:lnTo>
                  <a:pt x="1222022" y="1104730"/>
                </a:lnTo>
                <a:lnTo>
                  <a:pt x="1197486" y="1071286"/>
                </a:lnTo>
                <a:lnTo>
                  <a:pt x="1174793" y="1032934"/>
                </a:lnTo>
                <a:lnTo>
                  <a:pt x="1154118" y="990036"/>
                </a:lnTo>
                <a:lnTo>
                  <a:pt x="1135636" y="942953"/>
                </a:lnTo>
                <a:lnTo>
                  <a:pt x="1119519" y="892048"/>
                </a:lnTo>
                <a:lnTo>
                  <a:pt x="1105942" y="837681"/>
                </a:lnTo>
                <a:lnTo>
                  <a:pt x="1095079" y="780214"/>
                </a:lnTo>
                <a:lnTo>
                  <a:pt x="1087104" y="720010"/>
                </a:lnTo>
                <a:lnTo>
                  <a:pt x="1082192" y="657430"/>
                </a:lnTo>
                <a:lnTo>
                  <a:pt x="1080516" y="592835"/>
                </a:lnTo>
                <a:close/>
              </a:path>
              <a:path w="1714500" h="1186179">
                <a:moveTo>
                  <a:pt x="0" y="883157"/>
                </a:moveTo>
                <a:lnTo>
                  <a:pt x="11219" y="840264"/>
                </a:lnTo>
                <a:lnTo>
                  <a:pt x="43702" y="799575"/>
                </a:lnTo>
                <a:lnTo>
                  <a:pt x="95682" y="761636"/>
                </a:lnTo>
                <a:lnTo>
                  <a:pt x="165396" y="726990"/>
                </a:lnTo>
                <a:lnTo>
                  <a:pt x="206352" y="711072"/>
                </a:lnTo>
                <a:lnTo>
                  <a:pt x="251079" y="696182"/>
                </a:lnTo>
                <a:lnTo>
                  <a:pt x="299356" y="682387"/>
                </a:lnTo>
                <a:lnTo>
                  <a:pt x="350965" y="669755"/>
                </a:lnTo>
                <a:lnTo>
                  <a:pt x="405682" y="658354"/>
                </a:lnTo>
                <a:lnTo>
                  <a:pt x="463289" y="648253"/>
                </a:lnTo>
                <a:lnTo>
                  <a:pt x="523565" y="639520"/>
                </a:lnTo>
                <a:lnTo>
                  <a:pt x="586288" y="632222"/>
                </a:lnTo>
                <a:lnTo>
                  <a:pt x="651239" y="626427"/>
                </a:lnTo>
                <a:lnTo>
                  <a:pt x="718197" y="622204"/>
                </a:lnTo>
                <a:lnTo>
                  <a:pt x="786940" y="619620"/>
                </a:lnTo>
                <a:lnTo>
                  <a:pt x="857250" y="618744"/>
                </a:lnTo>
                <a:lnTo>
                  <a:pt x="927559" y="619620"/>
                </a:lnTo>
                <a:lnTo>
                  <a:pt x="996302" y="622204"/>
                </a:lnTo>
                <a:lnTo>
                  <a:pt x="1063260" y="626427"/>
                </a:lnTo>
                <a:lnTo>
                  <a:pt x="1128211" y="632222"/>
                </a:lnTo>
                <a:lnTo>
                  <a:pt x="1190934" y="639520"/>
                </a:lnTo>
                <a:lnTo>
                  <a:pt x="1251210" y="648253"/>
                </a:lnTo>
                <a:lnTo>
                  <a:pt x="1308817" y="658354"/>
                </a:lnTo>
                <a:lnTo>
                  <a:pt x="1363534" y="669755"/>
                </a:lnTo>
                <a:lnTo>
                  <a:pt x="1415143" y="682387"/>
                </a:lnTo>
                <a:lnTo>
                  <a:pt x="1463420" y="696182"/>
                </a:lnTo>
                <a:lnTo>
                  <a:pt x="1508147" y="711072"/>
                </a:lnTo>
                <a:lnTo>
                  <a:pt x="1549103" y="726990"/>
                </a:lnTo>
                <a:lnTo>
                  <a:pt x="1586066" y="743867"/>
                </a:lnTo>
                <a:lnTo>
                  <a:pt x="1647134" y="780228"/>
                </a:lnTo>
                <a:lnTo>
                  <a:pt x="1689586" y="819610"/>
                </a:lnTo>
                <a:lnTo>
                  <a:pt x="1711658" y="861469"/>
                </a:lnTo>
                <a:lnTo>
                  <a:pt x="1714500" y="883157"/>
                </a:lnTo>
                <a:lnTo>
                  <a:pt x="1711658" y="904846"/>
                </a:lnTo>
                <a:lnTo>
                  <a:pt x="1689586" y="946705"/>
                </a:lnTo>
                <a:lnTo>
                  <a:pt x="1647134" y="986087"/>
                </a:lnTo>
                <a:lnTo>
                  <a:pt x="1586066" y="1022448"/>
                </a:lnTo>
                <a:lnTo>
                  <a:pt x="1549103" y="1039325"/>
                </a:lnTo>
                <a:lnTo>
                  <a:pt x="1508147" y="1055243"/>
                </a:lnTo>
                <a:lnTo>
                  <a:pt x="1463421" y="1070133"/>
                </a:lnTo>
                <a:lnTo>
                  <a:pt x="1415143" y="1083928"/>
                </a:lnTo>
                <a:lnTo>
                  <a:pt x="1363534" y="1096560"/>
                </a:lnTo>
                <a:lnTo>
                  <a:pt x="1308817" y="1107961"/>
                </a:lnTo>
                <a:lnTo>
                  <a:pt x="1251210" y="1118062"/>
                </a:lnTo>
                <a:lnTo>
                  <a:pt x="1190934" y="1126795"/>
                </a:lnTo>
                <a:lnTo>
                  <a:pt x="1128211" y="1134093"/>
                </a:lnTo>
                <a:lnTo>
                  <a:pt x="1063260" y="1139888"/>
                </a:lnTo>
                <a:lnTo>
                  <a:pt x="996302" y="1144111"/>
                </a:lnTo>
                <a:lnTo>
                  <a:pt x="927559" y="1146695"/>
                </a:lnTo>
                <a:lnTo>
                  <a:pt x="857250" y="1147571"/>
                </a:lnTo>
                <a:lnTo>
                  <a:pt x="786940" y="1146695"/>
                </a:lnTo>
                <a:lnTo>
                  <a:pt x="718197" y="1144111"/>
                </a:lnTo>
                <a:lnTo>
                  <a:pt x="651239" y="1139888"/>
                </a:lnTo>
                <a:lnTo>
                  <a:pt x="586288" y="1134093"/>
                </a:lnTo>
                <a:lnTo>
                  <a:pt x="523565" y="1126795"/>
                </a:lnTo>
                <a:lnTo>
                  <a:pt x="463289" y="1118062"/>
                </a:lnTo>
                <a:lnTo>
                  <a:pt x="405682" y="1107961"/>
                </a:lnTo>
                <a:lnTo>
                  <a:pt x="350965" y="1096560"/>
                </a:lnTo>
                <a:lnTo>
                  <a:pt x="299356" y="1083928"/>
                </a:lnTo>
                <a:lnTo>
                  <a:pt x="251079" y="1070133"/>
                </a:lnTo>
                <a:lnTo>
                  <a:pt x="206352" y="1055243"/>
                </a:lnTo>
                <a:lnTo>
                  <a:pt x="165396" y="1039325"/>
                </a:lnTo>
                <a:lnTo>
                  <a:pt x="128433" y="1022448"/>
                </a:lnTo>
                <a:lnTo>
                  <a:pt x="67365" y="986087"/>
                </a:lnTo>
                <a:lnTo>
                  <a:pt x="24913" y="946705"/>
                </a:lnTo>
                <a:lnTo>
                  <a:pt x="2841" y="904846"/>
                </a:lnTo>
                <a:lnTo>
                  <a:pt x="0" y="88315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25383" y="3057144"/>
            <a:ext cx="571500" cy="1186180"/>
          </a:xfrm>
          <a:custGeom>
            <a:avLst/>
            <a:gdLst/>
            <a:ahLst/>
            <a:cxnLst/>
            <a:rect l="l" t="t" r="r" b="b"/>
            <a:pathLst>
              <a:path w="571500" h="1186179">
                <a:moveTo>
                  <a:pt x="0" y="592835"/>
                </a:moveTo>
                <a:lnTo>
                  <a:pt x="1676" y="528241"/>
                </a:lnTo>
                <a:lnTo>
                  <a:pt x="6588" y="465661"/>
                </a:lnTo>
                <a:lnTo>
                  <a:pt x="14563" y="405457"/>
                </a:lnTo>
                <a:lnTo>
                  <a:pt x="25426" y="347990"/>
                </a:lnTo>
                <a:lnTo>
                  <a:pt x="39003" y="293624"/>
                </a:lnTo>
                <a:lnTo>
                  <a:pt x="55120" y="242718"/>
                </a:lnTo>
                <a:lnTo>
                  <a:pt x="73602" y="195635"/>
                </a:lnTo>
                <a:lnTo>
                  <a:pt x="94277" y="152737"/>
                </a:lnTo>
                <a:lnTo>
                  <a:pt x="116970" y="114385"/>
                </a:lnTo>
                <a:lnTo>
                  <a:pt x="141506" y="80941"/>
                </a:lnTo>
                <a:lnTo>
                  <a:pt x="167712" y="52766"/>
                </a:lnTo>
                <a:lnTo>
                  <a:pt x="224436" y="13674"/>
                </a:lnTo>
                <a:lnTo>
                  <a:pt x="285750" y="0"/>
                </a:lnTo>
                <a:lnTo>
                  <a:pt x="316893" y="3478"/>
                </a:lnTo>
                <a:lnTo>
                  <a:pt x="376086" y="30223"/>
                </a:lnTo>
                <a:lnTo>
                  <a:pt x="429993" y="80941"/>
                </a:lnTo>
                <a:lnTo>
                  <a:pt x="454529" y="114385"/>
                </a:lnTo>
                <a:lnTo>
                  <a:pt x="477222" y="152737"/>
                </a:lnTo>
                <a:lnTo>
                  <a:pt x="497897" y="195635"/>
                </a:lnTo>
                <a:lnTo>
                  <a:pt x="516379" y="242718"/>
                </a:lnTo>
                <a:lnTo>
                  <a:pt x="532496" y="293624"/>
                </a:lnTo>
                <a:lnTo>
                  <a:pt x="546073" y="347990"/>
                </a:lnTo>
                <a:lnTo>
                  <a:pt x="556936" y="405457"/>
                </a:lnTo>
                <a:lnTo>
                  <a:pt x="564911" y="465661"/>
                </a:lnTo>
                <a:lnTo>
                  <a:pt x="569823" y="528241"/>
                </a:lnTo>
                <a:lnTo>
                  <a:pt x="571500" y="592835"/>
                </a:lnTo>
                <a:lnTo>
                  <a:pt x="569823" y="657430"/>
                </a:lnTo>
                <a:lnTo>
                  <a:pt x="564911" y="720010"/>
                </a:lnTo>
                <a:lnTo>
                  <a:pt x="556936" y="780214"/>
                </a:lnTo>
                <a:lnTo>
                  <a:pt x="546073" y="837681"/>
                </a:lnTo>
                <a:lnTo>
                  <a:pt x="532496" y="892047"/>
                </a:lnTo>
                <a:lnTo>
                  <a:pt x="516379" y="942953"/>
                </a:lnTo>
                <a:lnTo>
                  <a:pt x="497897" y="990036"/>
                </a:lnTo>
                <a:lnTo>
                  <a:pt x="477222" y="1032934"/>
                </a:lnTo>
                <a:lnTo>
                  <a:pt x="454529" y="1071286"/>
                </a:lnTo>
                <a:lnTo>
                  <a:pt x="429993" y="1104730"/>
                </a:lnTo>
                <a:lnTo>
                  <a:pt x="403787" y="1132905"/>
                </a:lnTo>
                <a:lnTo>
                  <a:pt x="347063" y="1171997"/>
                </a:lnTo>
                <a:lnTo>
                  <a:pt x="285750" y="1185671"/>
                </a:lnTo>
                <a:lnTo>
                  <a:pt x="254606" y="1182193"/>
                </a:lnTo>
                <a:lnTo>
                  <a:pt x="195413" y="1155448"/>
                </a:lnTo>
                <a:lnTo>
                  <a:pt x="141506" y="1104730"/>
                </a:lnTo>
                <a:lnTo>
                  <a:pt x="116970" y="1071286"/>
                </a:lnTo>
                <a:lnTo>
                  <a:pt x="94277" y="1032934"/>
                </a:lnTo>
                <a:lnTo>
                  <a:pt x="73602" y="990036"/>
                </a:lnTo>
                <a:lnTo>
                  <a:pt x="55120" y="942953"/>
                </a:lnTo>
                <a:lnTo>
                  <a:pt x="39003" y="892048"/>
                </a:lnTo>
                <a:lnTo>
                  <a:pt x="25426" y="837681"/>
                </a:lnTo>
                <a:lnTo>
                  <a:pt x="14563" y="780214"/>
                </a:lnTo>
                <a:lnTo>
                  <a:pt x="6588" y="720010"/>
                </a:lnTo>
                <a:lnTo>
                  <a:pt x="1676" y="657430"/>
                </a:lnTo>
                <a:lnTo>
                  <a:pt x="0" y="59283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54083" y="4229100"/>
            <a:ext cx="571500" cy="1186180"/>
          </a:xfrm>
          <a:custGeom>
            <a:avLst/>
            <a:gdLst/>
            <a:ahLst/>
            <a:cxnLst/>
            <a:rect l="l" t="t" r="r" b="b"/>
            <a:pathLst>
              <a:path w="571500" h="1186179">
                <a:moveTo>
                  <a:pt x="0" y="592836"/>
                </a:moveTo>
                <a:lnTo>
                  <a:pt x="1676" y="528241"/>
                </a:lnTo>
                <a:lnTo>
                  <a:pt x="6588" y="465661"/>
                </a:lnTo>
                <a:lnTo>
                  <a:pt x="14563" y="405457"/>
                </a:lnTo>
                <a:lnTo>
                  <a:pt x="25426" y="347990"/>
                </a:lnTo>
                <a:lnTo>
                  <a:pt x="39003" y="293624"/>
                </a:lnTo>
                <a:lnTo>
                  <a:pt x="55120" y="242718"/>
                </a:lnTo>
                <a:lnTo>
                  <a:pt x="73602" y="195635"/>
                </a:lnTo>
                <a:lnTo>
                  <a:pt x="94277" y="152737"/>
                </a:lnTo>
                <a:lnTo>
                  <a:pt x="116970" y="114385"/>
                </a:lnTo>
                <a:lnTo>
                  <a:pt x="141506" y="80941"/>
                </a:lnTo>
                <a:lnTo>
                  <a:pt x="167712" y="52766"/>
                </a:lnTo>
                <a:lnTo>
                  <a:pt x="224436" y="13674"/>
                </a:lnTo>
                <a:lnTo>
                  <a:pt x="285750" y="0"/>
                </a:lnTo>
                <a:lnTo>
                  <a:pt x="316893" y="3478"/>
                </a:lnTo>
                <a:lnTo>
                  <a:pt x="376086" y="30223"/>
                </a:lnTo>
                <a:lnTo>
                  <a:pt x="429993" y="80941"/>
                </a:lnTo>
                <a:lnTo>
                  <a:pt x="454529" y="114385"/>
                </a:lnTo>
                <a:lnTo>
                  <a:pt x="477222" y="152737"/>
                </a:lnTo>
                <a:lnTo>
                  <a:pt x="497897" y="195635"/>
                </a:lnTo>
                <a:lnTo>
                  <a:pt x="516379" y="242718"/>
                </a:lnTo>
                <a:lnTo>
                  <a:pt x="532496" y="293623"/>
                </a:lnTo>
                <a:lnTo>
                  <a:pt x="546073" y="347990"/>
                </a:lnTo>
                <a:lnTo>
                  <a:pt x="556936" y="405457"/>
                </a:lnTo>
                <a:lnTo>
                  <a:pt x="564911" y="465661"/>
                </a:lnTo>
                <a:lnTo>
                  <a:pt x="569823" y="528241"/>
                </a:lnTo>
                <a:lnTo>
                  <a:pt x="571500" y="592836"/>
                </a:lnTo>
                <a:lnTo>
                  <a:pt x="569823" y="657430"/>
                </a:lnTo>
                <a:lnTo>
                  <a:pt x="564911" y="720010"/>
                </a:lnTo>
                <a:lnTo>
                  <a:pt x="556936" y="780214"/>
                </a:lnTo>
                <a:lnTo>
                  <a:pt x="546073" y="837681"/>
                </a:lnTo>
                <a:lnTo>
                  <a:pt x="532496" y="892048"/>
                </a:lnTo>
                <a:lnTo>
                  <a:pt x="516379" y="942953"/>
                </a:lnTo>
                <a:lnTo>
                  <a:pt x="497897" y="990036"/>
                </a:lnTo>
                <a:lnTo>
                  <a:pt x="477222" y="1032934"/>
                </a:lnTo>
                <a:lnTo>
                  <a:pt x="454529" y="1071286"/>
                </a:lnTo>
                <a:lnTo>
                  <a:pt x="429993" y="1104730"/>
                </a:lnTo>
                <a:lnTo>
                  <a:pt x="403787" y="1132905"/>
                </a:lnTo>
                <a:lnTo>
                  <a:pt x="347063" y="1171997"/>
                </a:lnTo>
                <a:lnTo>
                  <a:pt x="285750" y="1185672"/>
                </a:lnTo>
                <a:lnTo>
                  <a:pt x="254606" y="1182193"/>
                </a:lnTo>
                <a:lnTo>
                  <a:pt x="195413" y="1155448"/>
                </a:lnTo>
                <a:lnTo>
                  <a:pt x="141506" y="1104730"/>
                </a:lnTo>
                <a:lnTo>
                  <a:pt x="116970" y="1071286"/>
                </a:lnTo>
                <a:lnTo>
                  <a:pt x="94277" y="1032934"/>
                </a:lnTo>
                <a:lnTo>
                  <a:pt x="73602" y="990036"/>
                </a:lnTo>
                <a:lnTo>
                  <a:pt x="55120" y="942953"/>
                </a:lnTo>
                <a:lnTo>
                  <a:pt x="39003" y="892048"/>
                </a:lnTo>
                <a:lnTo>
                  <a:pt x="25426" y="837681"/>
                </a:lnTo>
                <a:lnTo>
                  <a:pt x="14563" y="780214"/>
                </a:lnTo>
                <a:lnTo>
                  <a:pt x="6588" y="720010"/>
                </a:lnTo>
                <a:lnTo>
                  <a:pt x="1676" y="657430"/>
                </a:lnTo>
                <a:lnTo>
                  <a:pt x="0" y="59283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868411" y="2615183"/>
            <a:ext cx="1932939" cy="3218815"/>
            <a:chOff x="7868411" y="2615183"/>
            <a:chExt cx="1932939" cy="3218815"/>
          </a:xfrm>
        </p:grpSpPr>
        <p:sp>
          <p:nvSpPr>
            <p:cNvPr id="55" name="object 55"/>
            <p:cNvSpPr/>
            <p:nvPr/>
          </p:nvSpPr>
          <p:spPr>
            <a:xfrm>
              <a:off x="8014715" y="2734055"/>
              <a:ext cx="1600200" cy="771525"/>
            </a:xfrm>
            <a:custGeom>
              <a:avLst/>
              <a:gdLst/>
              <a:ahLst/>
              <a:cxnLst/>
              <a:rect l="l" t="t" r="r" b="b"/>
              <a:pathLst>
                <a:path w="1600200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471676" y="0"/>
                  </a:lnTo>
                  <a:lnTo>
                    <a:pt x="1521708" y="10098"/>
                  </a:lnTo>
                  <a:lnTo>
                    <a:pt x="1562560" y="37639"/>
                  </a:lnTo>
                  <a:lnTo>
                    <a:pt x="1590101" y="78491"/>
                  </a:lnTo>
                  <a:lnTo>
                    <a:pt x="1600200" y="128524"/>
                  </a:lnTo>
                  <a:lnTo>
                    <a:pt x="1600200" y="642620"/>
                  </a:lnTo>
                  <a:lnTo>
                    <a:pt x="1590101" y="692652"/>
                  </a:lnTo>
                  <a:lnTo>
                    <a:pt x="1562560" y="733504"/>
                  </a:lnTo>
                  <a:lnTo>
                    <a:pt x="1521708" y="761045"/>
                  </a:lnTo>
                  <a:lnTo>
                    <a:pt x="1471676" y="771144"/>
                  </a:lnTo>
                  <a:lnTo>
                    <a:pt x="128524" y="771144"/>
                  </a:lnTo>
                  <a:lnTo>
                    <a:pt x="78491" y="761045"/>
                  </a:lnTo>
                  <a:lnTo>
                    <a:pt x="37639" y="733504"/>
                  </a:lnTo>
                  <a:lnTo>
                    <a:pt x="10098" y="692652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72983" y="2619755"/>
              <a:ext cx="1900555" cy="300355"/>
            </a:xfrm>
            <a:custGeom>
              <a:avLst/>
              <a:gdLst/>
              <a:ahLst/>
              <a:cxnLst/>
              <a:rect l="l" t="t" r="r" b="b"/>
              <a:pathLst>
                <a:path w="1900554" h="300355">
                  <a:moveTo>
                    <a:pt x="1900427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1900427" y="300227"/>
                  </a:lnTo>
                  <a:lnTo>
                    <a:pt x="1900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72983" y="2619755"/>
              <a:ext cx="1900555" cy="300355"/>
            </a:xfrm>
            <a:custGeom>
              <a:avLst/>
              <a:gdLst/>
              <a:ahLst/>
              <a:cxnLst/>
              <a:rect l="l" t="t" r="r" b="b"/>
              <a:pathLst>
                <a:path w="1900554" h="300355">
                  <a:moveTo>
                    <a:pt x="0" y="300227"/>
                  </a:moveTo>
                  <a:lnTo>
                    <a:pt x="1900427" y="300227"/>
                  </a:lnTo>
                  <a:lnTo>
                    <a:pt x="1900427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099" y="4943855"/>
              <a:ext cx="1600200" cy="771525"/>
            </a:xfrm>
            <a:custGeom>
              <a:avLst/>
              <a:gdLst/>
              <a:ahLst/>
              <a:cxnLst/>
              <a:rect l="l" t="t" r="r" b="b"/>
              <a:pathLst>
                <a:path w="1600200" h="771525">
                  <a:moveTo>
                    <a:pt x="0" y="642620"/>
                  </a:move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471676" y="771144"/>
                  </a:lnTo>
                  <a:lnTo>
                    <a:pt x="1521708" y="761043"/>
                  </a:lnTo>
                  <a:lnTo>
                    <a:pt x="1562560" y="733499"/>
                  </a:lnTo>
                  <a:lnTo>
                    <a:pt x="1590101" y="692646"/>
                  </a:lnTo>
                  <a:lnTo>
                    <a:pt x="1600200" y="642620"/>
                  </a:lnTo>
                  <a:lnTo>
                    <a:pt x="1600200" y="128524"/>
                  </a:lnTo>
                  <a:lnTo>
                    <a:pt x="1590101" y="78491"/>
                  </a:lnTo>
                  <a:lnTo>
                    <a:pt x="1562560" y="37639"/>
                  </a:lnTo>
                  <a:lnTo>
                    <a:pt x="1521708" y="10098"/>
                  </a:lnTo>
                  <a:lnTo>
                    <a:pt x="1471676" y="0"/>
                  </a:ln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95843" y="5529072"/>
              <a:ext cx="1900555" cy="300355"/>
            </a:xfrm>
            <a:custGeom>
              <a:avLst/>
              <a:gdLst/>
              <a:ahLst/>
              <a:cxnLst/>
              <a:rect l="l" t="t" r="r" b="b"/>
              <a:pathLst>
                <a:path w="1900554" h="300354">
                  <a:moveTo>
                    <a:pt x="1900427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1900427" y="300227"/>
                  </a:lnTo>
                  <a:lnTo>
                    <a:pt x="1900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95843" y="5529072"/>
              <a:ext cx="1900555" cy="300355"/>
            </a:xfrm>
            <a:custGeom>
              <a:avLst/>
              <a:gdLst/>
              <a:ahLst/>
              <a:cxnLst/>
              <a:rect l="l" t="t" r="r" b="b"/>
              <a:pathLst>
                <a:path w="1900554" h="300354">
                  <a:moveTo>
                    <a:pt x="0" y="300227"/>
                  </a:moveTo>
                  <a:lnTo>
                    <a:pt x="1900427" y="300227"/>
                  </a:lnTo>
                  <a:lnTo>
                    <a:pt x="1900427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44273" y="5805110"/>
              <a:ext cx="918210" cy="5080"/>
            </a:xfrm>
            <a:custGeom>
              <a:avLst/>
              <a:gdLst/>
              <a:ahLst/>
              <a:cxnLst/>
              <a:rect l="l" t="t" r="r" b="b"/>
              <a:pathLst>
                <a:path w="918209" h="5079">
                  <a:moveTo>
                    <a:pt x="0" y="4602"/>
                  </a:moveTo>
                  <a:lnTo>
                    <a:pt x="179846" y="4602"/>
                  </a:lnTo>
                </a:path>
                <a:path w="918209" h="5079">
                  <a:moveTo>
                    <a:pt x="486779" y="0"/>
                  </a:moveTo>
                  <a:lnTo>
                    <a:pt x="666630" y="0"/>
                  </a:lnTo>
                </a:path>
                <a:path w="918209" h="5079">
                  <a:moveTo>
                    <a:pt x="719402" y="0"/>
                  </a:moveTo>
                  <a:lnTo>
                    <a:pt x="917819" y="0"/>
                  </a:lnTo>
                </a:path>
              </a:pathLst>
            </a:custGeom>
            <a:ln w="123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911190" y="5749313"/>
            <a:ext cx="1673860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i="1" spc="70" dirty="0">
                <a:latin typeface="Times New Roman"/>
                <a:cs typeface="Times New Roman"/>
              </a:rPr>
              <a:t>B </a:t>
            </a:r>
            <a:r>
              <a:rPr sz="2300" spc="60" dirty="0">
                <a:latin typeface="Symbol"/>
                <a:cs typeface="Symbol"/>
              </a:rPr>
              <a:t></a:t>
            </a:r>
            <a:r>
              <a:rPr sz="2300" spc="60" dirty="0">
                <a:latin typeface="Times New Roman"/>
                <a:cs typeface="Times New Roman"/>
              </a:rPr>
              <a:t> </a:t>
            </a:r>
            <a:r>
              <a:rPr sz="2300" i="1" spc="140" dirty="0">
                <a:latin typeface="Times New Roman"/>
                <a:cs typeface="Times New Roman"/>
              </a:rPr>
              <a:t>AC </a:t>
            </a:r>
            <a:r>
              <a:rPr sz="2300" spc="60" dirty="0">
                <a:latin typeface="Symbol"/>
                <a:cs typeface="Symbol"/>
              </a:rPr>
              <a:t></a:t>
            </a:r>
            <a:r>
              <a:rPr sz="2300" spc="-260" dirty="0">
                <a:latin typeface="Times New Roman"/>
                <a:cs typeface="Times New Roman"/>
              </a:rPr>
              <a:t> </a:t>
            </a:r>
            <a:r>
              <a:rPr sz="2300" i="1" spc="140" dirty="0">
                <a:latin typeface="Times New Roman"/>
                <a:cs typeface="Times New Roman"/>
              </a:rPr>
              <a:t>AC</a:t>
            </a:r>
            <a:endParaRPr sz="23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0317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Y=AC</a:t>
            </a:r>
            <a:r>
              <a:rPr lang="en-US" dirty="0"/>
              <a:t>’+AB+B’C’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96950"/>
            <a:ext cx="897902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Mapping </a:t>
            </a:r>
            <a:r>
              <a:rPr spc="-15" dirty="0"/>
              <a:t>Directly </a:t>
            </a:r>
            <a:r>
              <a:rPr spc="-25" dirty="0"/>
              <a:t>from </a:t>
            </a:r>
            <a:r>
              <a:rPr spc="-5" dirty="0"/>
              <a:t>a </a:t>
            </a:r>
            <a:r>
              <a:rPr spc="-55" dirty="0"/>
              <a:t>Truth</a:t>
            </a:r>
            <a:r>
              <a:rPr spc="70" dirty="0"/>
              <a:t> </a:t>
            </a:r>
            <a:r>
              <a:rPr spc="-70" dirty="0"/>
              <a:t>Table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1200" y="1546860"/>
            <a:ext cx="2792095" cy="4791710"/>
            <a:chOff x="1981200" y="1546860"/>
            <a:chExt cx="2792095" cy="4791710"/>
          </a:xfrm>
        </p:grpSpPr>
        <p:sp>
          <p:nvSpPr>
            <p:cNvPr id="5" name="object 5"/>
            <p:cNvSpPr/>
            <p:nvPr/>
          </p:nvSpPr>
          <p:spPr>
            <a:xfrm>
              <a:off x="1981200" y="1600199"/>
              <a:ext cx="2724785" cy="4572000"/>
            </a:xfrm>
            <a:custGeom>
              <a:avLst/>
              <a:gdLst/>
              <a:ahLst/>
              <a:cxnLst/>
              <a:rect l="l" t="t" r="r" b="b"/>
              <a:pathLst>
                <a:path w="2724785" h="4572000">
                  <a:moveTo>
                    <a:pt x="2724213" y="0"/>
                  </a:moveTo>
                  <a:lnTo>
                    <a:pt x="1887601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0" y="4572000"/>
                  </a:lnTo>
                  <a:lnTo>
                    <a:pt x="606425" y="4572000"/>
                  </a:lnTo>
                  <a:lnTo>
                    <a:pt x="1293812" y="4572000"/>
                  </a:lnTo>
                  <a:lnTo>
                    <a:pt x="1293812" y="4114800"/>
                  </a:lnTo>
                  <a:lnTo>
                    <a:pt x="1293812" y="3657600"/>
                  </a:lnTo>
                  <a:lnTo>
                    <a:pt x="1293812" y="457200"/>
                  </a:lnTo>
                  <a:lnTo>
                    <a:pt x="1293876" y="457200"/>
                  </a:lnTo>
                  <a:lnTo>
                    <a:pt x="1293876" y="4572000"/>
                  </a:lnTo>
                  <a:lnTo>
                    <a:pt x="1887601" y="4572000"/>
                  </a:lnTo>
                  <a:lnTo>
                    <a:pt x="2724213" y="4572000"/>
                  </a:lnTo>
                  <a:lnTo>
                    <a:pt x="2724213" y="4114800"/>
                  </a:lnTo>
                  <a:lnTo>
                    <a:pt x="2724213" y="3657600"/>
                  </a:lnTo>
                  <a:lnTo>
                    <a:pt x="2724213" y="457200"/>
                  </a:lnTo>
                  <a:lnTo>
                    <a:pt x="2724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61259" y="1546860"/>
              <a:ext cx="949451" cy="6766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3716" y="1546860"/>
              <a:ext cx="949451" cy="6766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2535" y="2004060"/>
              <a:ext cx="585215" cy="6766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2535" y="2461260"/>
              <a:ext cx="585215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535" y="2918460"/>
              <a:ext cx="585215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2535" y="3375660"/>
              <a:ext cx="585215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2535" y="3832860"/>
              <a:ext cx="585215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2535" y="4290060"/>
              <a:ext cx="585215" cy="6766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2535" y="4747260"/>
              <a:ext cx="585215" cy="6766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2535" y="5204460"/>
              <a:ext cx="585215" cy="6766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2535" y="5661660"/>
              <a:ext cx="585215" cy="6766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50236" y="2004060"/>
              <a:ext cx="585215" cy="6766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50236" y="2461260"/>
              <a:ext cx="585215" cy="676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50236" y="2918460"/>
              <a:ext cx="585215" cy="676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50236" y="3375660"/>
              <a:ext cx="585215" cy="6766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0236" y="3832860"/>
              <a:ext cx="585215" cy="6766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0236" y="4290060"/>
              <a:ext cx="585215" cy="676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0236" y="4747260"/>
              <a:ext cx="585215" cy="6766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50236" y="5204460"/>
              <a:ext cx="585215" cy="6766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50236" y="5661660"/>
              <a:ext cx="585215" cy="6766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90316" y="2004060"/>
              <a:ext cx="585215" cy="6766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90316" y="2461260"/>
              <a:ext cx="585215" cy="6766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90316" y="2918460"/>
              <a:ext cx="585215" cy="676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90316" y="3375660"/>
              <a:ext cx="585215" cy="6766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90316" y="3832860"/>
              <a:ext cx="585215" cy="676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90316" y="4290060"/>
              <a:ext cx="585215" cy="6766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90316" y="4747260"/>
              <a:ext cx="585215" cy="6766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90316" y="5204460"/>
              <a:ext cx="585215" cy="6766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90316" y="5661660"/>
              <a:ext cx="585215" cy="676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06595" y="2004060"/>
              <a:ext cx="585215" cy="6766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06595" y="2461260"/>
              <a:ext cx="585215" cy="6766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06595" y="2918460"/>
              <a:ext cx="585215" cy="6766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06595" y="3375660"/>
              <a:ext cx="585215" cy="6766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06595" y="3832860"/>
              <a:ext cx="585215" cy="6766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6595" y="4290060"/>
              <a:ext cx="585215" cy="6766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06595" y="4747260"/>
              <a:ext cx="585215" cy="6766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06595" y="5204460"/>
              <a:ext cx="585215" cy="6766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6595" y="5661660"/>
              <a:ext cx="585215" cy="6766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1966912" y="1585912"/>
          <a:ext cx="2724149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3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62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7200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I/P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O/P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B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C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80008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80008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80008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dirty="0">
                          <a:solidFill>
                            <a:srgbClr val="80008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6475476" y="1917192"/>
            <a:ext cx="3348354" cy="4134485"/>
            <a:chOff x="6475476" y="1917192"/>
            <a:chExt cx="3348354" cy="4134485"/>
          </a:xfrm>
        </p:grpSpPr>
        <p:sp>
          <p:nvSpPr>
            <p:cNvPr id="46" name="object 46"/>
            <p:cNvSpPr/>
            <p:nvPr/>
          </p:nvSpPr>
          <p:spPr>
            <a:xfrm>
              <a:off x="7435850" y="3009900"/>
              <a:ext cx="2381250" cy="3035300"/>
            </a:xfrm>
            <a:custGeom>
              <a:avLst/>
              <a:gdLst/>
              <a:ahLst/>
              <a:cxnLst/>
              <a:rect l="l" t="t" r="r" b="b"/>
              <a:pathLst>
                <a:path w="2381250" h="3035300">
                  <a:moveTo>
                    <a:pt x="6350" y="0"/>
                  </a:moveTo>
                  <a:lnTo>
                    <a:pt x="6350" y="3035236"/>
                  </a:lnTo>
                </a:path>
                <a:path w="2381250" h="3035300">
                  <a:moveTo>
                    <a:pt x="1179576" y="0"/>
                  </a:moveTo>
                  <a:lnTo>
                    <a:pt x="1179576" y="3035236"/>
                  </a:lnTo>
                </a:path>
                <a:path w="2381250" h="3035300">
                  <a:moveTo>
                    <a:pt x="0" y="6350"/>
                  </a:moveTo>
                  <a:lnTo>
                    <a:pt x="2381250" y="6350"/>
                  </a:lnTo>
                </a:path>
                <a:path w="2381250" h="3035300">
                  <a:moveTo>
                    <a:pt x="0" y="762000"/>
                  </a:moveTo>
                  <a:lnTo>
                    <a:pt x="2381250" y="762000"/>
                  </a:lnTo>
                </a:path>
                <a:path w="2381250" h="3035300">
                  <a:moveTo>
                    <a:pt x="0" y="1517523"/>
                  </a:moveTo>
                  <a:lnTo>
                    <a:pt x="2381250" y="1517523"/>
                  </a:lnTo>
                </a:path>
                <a:path w="2381250" h="3035300">
                  <a:moveTo>
                    <a:pt x="0" y="2273173"/>
                  </a:moveTo>
                  <a:lnTo>
                    <a:pt x="2381250" y="2273173"/>
                  </a:lnTo>
                </a:path>
                <a:path w="2381250" h="3035300">
                  <a:moveTo>
                    <a:pt x="2374900" y="0"/>
                  </a:moveTo>
                  <a:lnTo>
                    <a:pt x="2374900" y="3035236"/>
                  </a:lnTo>
                </a:path>
                <a:path w="2381250" h="3035300">
                  <a:moveTo>
                    <a:pt x="0" y="3028886"/>
                  </a:moveTo>
                  <a:lnTo>
                    <a:pt x="2381250" y="302888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81826" y="1986026"/>
              <a:ext cx="960119" cy="1030605"/>
            </a:xfrm>
            <a:custGeom>
              <a:avLst/>
              <a:gdLst/>
              <a:ahLst/>
              <a:cxnLst/>
              <a:rect l="l" t="t" r="r" b="b"/>
              <a:pathLst>
                <a:path w="960120" h="1030605">
                  <a:moveTo>
                    <a:pt x="0" y="0"/>
                  </a:moveTo>
                  <a:lnTo>
                    <a:pt x="960120" y="10302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02196" y="1917192"/>
              <a:ext cx="694944" cy="789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111745" y="1991994"/>
            <a:ext cx="251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352032" y="2173223"/>
            <a:ext cx="2007235" cy="1045844"/>
            <a:chOff x="6352032" y="2173223"/>
            <a:chExt cx="2007235" cy="1045844"/>
          </a:xfrm>
        </p:grpSpPr>
        <p:sp>
          <p:nvSpPr>
            <p:cNvPr id="51" name="object 51"/>
            <p:cNvSpPr/>
            <p:nvPr/>
          </p:nvSpPr>
          <p:spPr>
            <a:xfrm>
              <a:off x="6352032" y="2429255"/>
              <a:ext cx="928115" cy="7894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23632" y="2173223"/>
              <a:ext cx="635507" cy="7894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934070" y="2247722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907780" y="2173223"/>
            <a:ext cx="635507" cy="789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118218" y="2247722"/>
            <a:ext cx="19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73011" y="3066288"/>
            <a:ext cx="801624" cy="7894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61201" y="2294130"/>
            <a:ext cx="579755" cy="129857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800" spc="-65" dirty="0">
                <a:latin typeface="Arial"/>
                <a:cs typeface="Arial"/>
              </a:rPr>
              <a:t>AB</a:t>
            </a:r>
            <a:endParaRPr sz="2800">
              <a:latin typeface="Arial"/>
              <a:cs typeface="Arial"/>
            </a:endParaRPr>
          </a:p>
          <a:p>
            <a:pPr marL="234315">
              <a:lnSpc>
                <a:spcPct val="100000"/>
              </a:lnSpc>
              <a:spcBef>
                <a:spcPts val="1655"/>
              </a:spcBef>
            </a:pPr>
            <a:r>
              <a:rPr sz="2800" spc="-254" dirty="0">
                <a:latin typeface="Arial"/>
                <a:cs typeface="Arial"/>
              </a:rPr>
              <a:t>00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73011" y="3822191"/>
            <a:ext cx="801624" cy="7894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783069" y="3896995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73011" y="4576571"/>
            <a:ext cx="801624" cy="7894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3069" y="4652898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11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73011" y="5332476"/>
            <a:ext cx="801624" cy="7894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783069" y="5408167"/>
            <a:ext cx="358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Arial"/>
                <a:cs typeface="Arial"/>
              </a:rPr>
              <a:t>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94530" y="2700781"/>
            <a:ext cx="4460240" cy="3271520"/>
          </a:xfrm>
          <a:custGeom>
            <a:avLst/>
            <a:gdLst/>
            <a:ahLst/>
            <a:cxnLst/>
            <a:rect l="l" t="t" r="r" b="b"/>
            <a:pathLst>
              <a:path w="4460240" h="3271520">
                <a:moveTo>
                  <a:pt x="3345688" y="715264"/>
                </a:moveTo>
                <a:lnTo>
                  <a:pt x="3344722" y="714502"/>
                </a:lnTo>
                <a:lnTo>
                  <a:pt x="3269742" y="654812"/>
                </a:lnTo>
                <a:lnTo>
                  <a:pt x="3263709" y="683196"/>
                </a:lnTo>
                <a:lnTo>
                  <a:pt x="34036" y="0"/>
                </a:lnTo>
                <a:lnTo>
                  <a:pt x="27940" y="28448"/>
                </a:lnTo>
                <a:lnTo>
                  <a:pt x="3257702" y="711504"/>
                </a:lnTo>
                <a:lnTo>
                  <a:pt x="3251708" y="739775"/>
                </a:lnTo>
                <a:lnTo>
                  <a:pt x="3345688" y="715264"/>
                </a:lnTo>
                <a:close/>
              </a:path>
              <a:path w="4460240" h="3271520">
                <a:moveTo>
                  <a:pt x="4459732" y="2329180"/>
                </a:moveTo>
                <a:lnTo>
                  <a:pt x="4365752" y="2304542"/>
                </a:lnTo>
                <a:lnTo>
                  <a:pt x="4371733" y="2332939"/>
                </a:lnTo>
                <a:lnTo>
                  <a:pt x="2604770" y="2704376"/>
                </a:lnTo>
                <a:lnTo>
                  <a:pt x="2036711" y="2507843"/>
                </a:lnTo>
                <a:lnTo>
                  <a:pt x="3246374" y="2341702"/>
                </a:lnTo>
                <a:lnTo>
                  <a:pt x="3250311" y="2370328"/>
                </a:lnTo>
                <a:lnTo>
                  <a:pt x="3330448" y="2315464"/>
                </a:lnTo>
                <a:lnTo>
                  <a:pt x="3317354" y="2311019"/>
                </a:lnTo>
                <a:lnTo>
                  <a:pt x="3238500" y="2284222"/>
                </a:lnTo>
                <a:lnTo>
                  <a:pt x="3242437" y="2313000"/>
                </a:lnTo>
                <a:lnTo>
                  <a:pt x="1976183" y="2486914"/>
                </a:lnTo>
                <a:lnTo>
                  <a:pt x="35687" y="1815592"/>
                </a:lnTo>
                <a:lnTo>
                  <a:pt x="26289" y="1843024"/>
                </a:lnTo>
                <a:lnTo>
                  <a:pt x="1912721" y="2495626"/>
                </a:lnTo>
                <a:lnTo>
                  <a:pt x="0" y="2758313"/>
                </a:lnTo>
                <a:lnTo>
                  <a:pt x="4064" y="2787015"/>
                </a:lnTo>
                <a:lnTo>
                  <a:pt x="1973249" y="2516568"/>
                </a:lnTo>
                <a:lnTo>
                  <a:pt x="2549626" y="2715958"/>
                </a:lnTo>
                <a:lnTo>
                  <a:pt x="41783" y="3243122"/>
                </a:lnTo>
                <a:lnTo>
                  <a:pt x="47625" y="3271469"/>
                </a:lnTo>
                <a:lnTo>
                  <a:pt x="2602801" y="2734360"/>
                </a:lnTo>
                <a:lnTo>
                  <a:pt x="3287814" y="2971317"/>
                </a:lnTo>
                <a:lnTo>
                  <a:pt x="3278378" y="2998673"/>
                </a:lnTo>
                <a:lnTo>
                  <a:pt x="3374644" y="2986024"/>
                </a:lnTo>
                <a:lnTo>
                  <a:pt x="3364865" y="2976041"/>
                </a:lnTo>
                <a:lnTo>
                  <a:pt x="3306699" y="2916580"/>
                </a:lnTo>
                <a:lnTo>
                  <a:pt x="3297263" y="2943923"/>
                </a:lnTo>
                <a:lnTo>
                  <a:pt x="2657957" y="2722765"/>
                </a:lnTo>
                <a:lnTo>
                  <a:pt x="4377702" y="2361260"/>
                </a:lnTo>
                <a:lnTo>
                  <a:pt x="4383659" y="2389505"/>
                </a:lnTo>
                <a:lnTo>
                  <a:pt x="4458767" y="2329942"/>
                </a:lnTo>
                <a:lnTo>
                  <a:pt x="4459732" y="2329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442200" y="3016250"/>
            <a:ext cx="1173480" cy="7556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8755" rIns="0" bIns="0" rtlCol="0">
            <a:spAutoFit/>
          </a:bodyPr>
          <a:lstStyle/>
          <a:p>
            <a:pPr marR="50165" algn="ctr">
              <a:lnSpc>
                <a:spcPct val="100000"/>
              </a:lnSpc>
              <a:spcBef>
                <a:spcPts val="1565"/>
              </a:spcBef>
            </a:pP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42200" y="4527422"/>
            <a:ext cx="1173480" cy="7556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83210" rIns="0" bIns="0" rtlCol="0">
            <a:spAutoFit/>
          </a:bodyPr>
          <a:lstStyle/>
          <a:p>
            <a:pPr marR="59690" algn="ctr">
              <a:lnSpc>
                <a:spcPts val="3720"/>
              </a:lnSpc>
              <a:spcBef>
                <a:spcPts val="2230"/>
              </a:spcBef>
            </a:pP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42200" y="5283072"/>
            <a:ext cx="1173480" cy="7562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08915" rIns="0" bIns="0" rtlCol="0">
            <a:spAutoFit/>
          </a:bodyPr>
          <a:lstStyle/>
          <a:p>
            <a:pPr marR="40640" algn="ctr">
              <a:lnSpc>
                <a:spcPct val="100000"/>
              </a:lnSpc>
              <a:spcBef>
                <a:spcPts val="1645"/>
              </a:spcBef>
            </a:pP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15426" y="4527422"/>
            <a:ext cx="1195705" cy="7556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30504" rIns="0" bIns="0" rtlCol="0">
            <a:spAutoFit/>
          </a:bodyPr>
          <a:lstStyle/>
          <a:p>
            <a:pPr marR="46355" algn="ctr">
              <a:lnSpc>
                <a:spcPct val="100000"/>
              </a:lnSpc>
              <a:spcBef>
                <a:spcPts val="1814"/>
              </a:spcBef>
            </a:pP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424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50" y="1716164"/>
            <a:ext cx="9247500" cy="45527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4" y="409557"/>
            <a:ext cx="9060872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0864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63" y="457200"/>
            <a:ext cx="7985414" cy="1219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163" y="1676400"/>
            <a:ext cx="7985414" cy="3601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63" y="5277787"/>
            <a:ext cx="7985414" cy="9928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7389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63" y="1092705"/>
            <a:ext cx="9899073" cy="2381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208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54" y="476683"/>
            <a:ext cx="9748773" cy="57717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061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AutoShape 2" descr="blob:https://web.whatsapp.com/39002515-69fe-46ac-b6b1-71a794d0c98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-144463"/>
            <a:ext cx="7995138" cy="7678395"/>
          </a:xfrm>
          <a:prstGeom prst="rect">
            <a:avLst/>
          </a:prstGeom>
          <a:scene3d>
            <a:camera prst="orthographicFront">
              <a:rot lat="1200000" lon="0" rev="540000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1517754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523"/>
            <a:ext cx="8248650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64" y="692726"/>
            <a:ext cx="9552708" cy="5663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1246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A80F-A271-46E1-B909-4C01DC0326B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89" y="637309"/>
            <a:ext cx="7370619" cy="5250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785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309075"/>
            <a:ext cx="8562109" cy="5531916"/>
          </a:xfrm>
          <a:prstGeom prst="rect">
            <a:avLst/>
          </a:prstGeom>
        </p:spPr>
      </p:pic>
      <p:pic>
        <p:nvPicPr>
          <p:cNvPr id="3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4208-563F-4B85-BD86-A6100CFDED96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9831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3291" y="346861"/>
            <a:ext cx="10515600" cy="970573"/>
          </a:xfrm>
          <a:prstGeom prst="rect">
            <a:avLst/>
          </a:prstGeom>
        </p:spPr>
        <p:txBody>
          <a:bodyPr vert="horz" wrap="square" lIns="0" tIns="249986" rIns="0" bIns="0" rtlCol="0" anchor="ctr">
            <a:spAutoFit/>
          </a:bodyPr>
          <a:lstStyle/>
          <a:p>
            <a:pPr marL="1156970" marR="5080" indent="756920">
              <a:lnSpc>
                <a:spcPts val="5620"/>
              </a:lnSpc>
              <a:spcBef>
                <a:spcPts val="800"/>
              </a:spcBef>
            </a:pPr>
            <a:r>
              <a:rPr sz="5200" spc="-1305" dirty="0"/>
              <a:t> </a:t>
            </a:r>
            <a:r>
              <a:rPr sz="5200" spc="-10" dirty="0"/>
              <a:t>DON’T </a:t>
            </a:r>
            <a:r>
              <a:rPr sz="5200" spc="-5" dirty="0"/>
              <a:t>CARE  CONDITIONS</a:t>
            </a:r>
            <a:r>
              <a:rPr sz="5200" spc="-55" dirty="0"/>
              <a:t> </a:t>
            </a:r>
            <a:r>
              <a:rPr sz="5200" spc="-10" dirty="0"/>
              <a:t>(1/4)</a:t>
            </a:r>
            <a:endParaRPr sz="5200" dirty="0"/>
          </a:p>
        </p:txBody>
      </p:sp>
      <p:sp>
        <p:nvSpPr>
          <p:cNvPr id="7" name="object 7"/>
          <p:cNvSpPr/>
          <p:nvPr/>
        </p:nvSpPr>
        <p:spPr>
          <a:xfrm>
            <a:off x="3084575" y="1606296"/>
            <a:ext cx="5544312" cy="9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85620" y="2280031"/>
            <a:ext cx="8027034" cy="31819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In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some situations,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we don’t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care about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the value 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of a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function for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certain combinations of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the  </a:t>
            </a:r>
            <a:r>
              <a:rPr sz="2700" spc="-10" dirty="0">
                <a:solidFill>
                  <a:srgbClr val="464646"/>
                </a:solidFill>
                <a:latin typeface="Comic Sans MS"/>
                <a:cs typeface="Comic Sans MS"/>
              </a:rPr>
              <a:t>variables.</a:t>
            </a:r>
            <a:endParaRPr sz="2700">
              <a:latin typeface="Comic Sans MS"/>
              <a:cs typeface="Comic Sans MS"/>
            </a:endParaRPr>
          </a:p>
          <a:p>
            <a:pPr>
              <a:spcBef>
                <a:spcPts val="20"/>
              </a:spcBef>
              <a:buClr>
                <a:srgbClr val="2CA1BE"/>
              </a:buClr>
              <a:buFont typeface="Wingdings"/>
              <a:buChar char=""/>
            </a:pPr>
            <a:endParaRPr sz="2650">
              <a:latin typeface="Comic Sans MS"/>
              <a:cs typeface="Comic Sans MS"/>
            </a:endParaRPr>
          </a:p>
          <a:p>
            <a:pPr marL="1212215" marR="352425" lvl="1" indent="-226060">
              <a:lnSpc>
                <a:spcPts val="2920"/>
              </a:lnSpc>
              <a:buClr>
                <a:srgbClr val="DA1F28"/>
              </a:buClr>
              <a:buSzPct val="96296"/>
              <a:buFont typeface="Wingdings"/>
              <a:buChar char=""/>
              <a:tabLst>
                <a:tab pos="1260475" algn="l"/>
              </a:tabLst>
            </a:pP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these combinations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may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be impossible in 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certain</a:t>
            </a:r>
            <a:r>
              <a:rPr sz="2700" spc="15" dirty="0">
                <a:solidFill>
                  <a:srgbClr val="404040"/>
                </a:solidFill>
                <a:latin typeface="Comic Sans MS"/>
                <a:cs typeface="Comic Sans MS"/>
              </a:rPr>
              <a:t>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contexts.</a:t>
            </a:r>
            <a:endParaRPr sz="2700">
              <a:latin typeface="Comic Sans MS"/>
              <a:cs typeface="Comic Sans MS"/>
            </a:endParaRPr>
          </a:p>
          <a:p>
            <a:pPr marL="1212215" marR="519430" lvl="1" indent="-226060">
              <a:lnSpc>
                <a:spcPts val="2920"/>
              </a:lnSpc>
              <a:spcBef>
                <a:spcPts val="390"/>
              </a:spcBef>
              <a:buClr>
                <a:srgbClr val="DA1F28"/>
              </a:buClr>
              <a:buSzPct val="96296"/>
              <a:buFont typeface="Wingdings"/>
              <a:buChar char=""/>
              <a:tabLst>
                <a:tab pos="1260475" algn="l"/>
                <a:tab pos="3825875" algn="l"/>
              </a:tabLst>
            </a:pP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or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the</a:t>
            </a:r>
            <a:r>
              <a:rPr sz="2700" spc="25" dirty="0">
                <a:solidFill>
                  <a:srgbClr val="404040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value</a:t>
            </a:r>
            <a:r>
              <a:rPr sz="2700" spc="5" dirty="0">
                <a:solidFill>
                  <a:srgbClr val="404040"/>
                </a:solidFill>
                <a:latin typeface="Comic Sans MS"/>
                <a:cs typeface="Comic Sans MS"/>
              </a:rPr>
              <a:t>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of	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the function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may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not  matter in when the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combinations</a:t>
            </a:r>
            <a:r>
              <a:rPr sz="2700" spc="25" dirty="0">
                <a:solidFill>
                  <a:srgbClr val="404040"/>
                </a:solidFill>
                <a:latin typeface="Comic Sans MS"/>
                <a:cs typeface="Comic Sans MS"/>
              </a:rPr>
              <a:t>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occur.</a:t>
            </a:r>
            <a:endParaRPr sz="27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36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2200" y="567242"/>
            <a:ext cx="10515600" cy="921328"/>
          </a:xfrm>
          <a:prstGeom prst="rect">
            <a:avLst/>
          </a:prstGeom>
        </p:spPr>
        <p:txBody>
          <a:bodyPr vert="horz" wrap="square" lIns="0" tIns="241858" rIns="0" bIns="0" rtlCol="0" anchor="ctr">
            <a:spAutoFit/>
          </a:bodyPr>
          <a:lstStyle/>
          <a:p>
            <a:pPr marL="3648075" marR="5080" indent="-3178175">
              <a:lnSpc>
                <a:spcPct val="100000"/>
              </a:lnSpc>
              <a:spcBef>
                <a:spcPts val="100"/>
              </a:spcBef>
            </a:pPr>
            <a:r>
              <a:rPr spc="-1200" dirty="0"/>
              <a:t> </a:t>
            </a:r>
            <a:r>
              <a:rPr spc="-5" dirty="0"/>
              <a:t>DON’T </a:t>
            </a:r>
            <a:r>
              <a:rPr dirty="0"/>
              <a:t>CARE</a:t>
            </a:r>
            <a:r>
              <a:rPr spc="-160" dirty="0"/>
              <a:t> </a:t>
            </a:r>
            <a:r>
              <a:rPr dirty="0"/>
              <a:t>CONDITIONS </a:t>
            </a:r>
            <a:r>
              <a:rPr u="none" dirty="0"/>
              <a:t> </a:t>
            </a:r>
            <a:r>
              <a:rPr dirty="0"/>
              <a:t>(2/4)</a:t>
            </a:r>
          </a:p>
        </p:txBody>
      </p:sp>
      <p:sp>
        <p:nvSpPr>
          <p:cNvPr id="7" name="object 7"/>
          <p:cNvSpPr/>
          <p:nvPr/>
        </p:nvSpPr>
        <p:spPr>
          <a:xfrm>
            <a:off x="5574791" y="1650493"/>
            <a:ext cx="1245108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85620" y="2418716"/>
            <a:ext cx="8204200" cy="299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spcBef>
                <a:spcPts val="100"/>
              </a:spcBef>
              <a:buClr>
                <a:srgbClr val="2CA1BE"/>
              </a:buClr>
              <a:buSzPct val="66666"/>
              <a:buFont typeface="Wingdings"/>
              <a:buChar char=""/>
              <a:tabLst>
                <a:tab pos="300990" algn="l"/>
              </a:tabLst>
            </a:pP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In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such situations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we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say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the function is  incompletely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specified and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there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are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multiple  (completely specified) logic functions that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can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be  used in the</a:t>
            </a:r>
            <a:r>
              <a:rPr sz="2700" spc="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design.</a:t>
            </a:r>
            <a:endParaRPr sz="2700">
              <a:latin typeface="Comic Sans MS"/>
              <a:cs typeface="Comic Sans MS"/>
            </a:endParaRPr>
          </a:p>
          <a:p>
            <a:pPr>
              <a:spcBef>
                <a:spcPts val="45"/>
              </a:spcBef>
              <a:buClr>
                <a:srgbClr val="2CA1BE"/>
              </a:buClr>
              <a:buFont typeface="Wingdings"/>
              <a:buChar char=""/>
            </a:pPr>
            <a:endParaRPr sz="2800">
              <a:latin typeface="Comic Sans MS"/>
              <a:cs typeface="Comic Sans MS"/>
            </a:endParaRPr>
          </a:p>
          <a:p>
            <a:pPr marL="640080" marR="756920" lvl="1" indent="-226060">
              <a:buClr>
                <a:srgbClr val="2CA1BE"/>
              </a:buClr>
              <a:buFont typeface="Wingdings"/>
              <a:buChar char=""/>
              <a:tabLst>
                <a:tab pos="791845" algn="l"/>
              </a:tabLst>
            </a:pP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so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we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can select a 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function that gives the  </a:t>
            </a:r>
            <a:r>
              <a:rPr sz="2700" dirty="0">
                <a:solidFill>
                  <a:srgbClr val="404040"/>
                </a:solidFill>
                <a:latin typeface="Comic Sans MS"/>
                <a:cs typeface="Comic Sans MS"/>
              </a:rPr>
              <a:t>simplest</a:t>
            </a:r>
            <a:r>
              <a:rPr sz="2700" spc="-5" dirty="0">
                <a:solidFill>
                  <a:srgbClr val="404040"/>
                </a:solidFill>
                <a:latin typeface="Comic Sans MS"/>
                <a:cs typeface="Comic Sans MS"/>
              </a:rPr>
              <a:t> circuit.</a:t>
            </a:r>
            <a:endParaRPr sz="27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5665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2200" y="528770"/>
            <a:ext cx="10515600" cy="998272"/>
          </a:xfrm>
          <a:prstGeom prst="rect">
            <a:avLst/>
          </a:prstGeom>
        </p:spPr>
        <p:txBody>
          <a:bodyPr vert="horz" wrap="square" lIns="0" tIns="318058" rIns="0" bIns="0" rtlCol="0" anchor="ctr">
            <a:spAutoFit/>
          </a:bodyPr>
          <a:lstStyle/>
          <a:p>
            <a:pPr marL="3571875" marR="5080" indent="-3178175">
              <a:lnSpc>
                <a:spcPct val="100000"/>
              </a:lnSpc>
              <a:spcBef>
                <a:spcPts val="100"/>
              </a:spcBef>
            </a:pPr>
            <a:r>
              <a:rPr spc="-1200" dirty="0"/>
              <a:t> </a:t>
            </a:r>
            <a:r>
              <a:rPr spc="-5" dirty="0"/>
              <a:t>DON’T </a:t>
            </a:r>
            <a:r>
              <a:rPr dirty="0"/>
              <a:t>CARE</a:t>
            </a:r>
            <a:r>
              <a:rPr spc="-160" dirty="0"/>
              <a:t> </a:t>
            </a:r>
            <a:r>
              <a:rPr dirty="0"/>
              <a:t>CONDITIONS </a:t>
            </a:r>
            <a:r>
              <a:rPr u="none" dirty="0"/>
              <a:t> </a:t>
            </a:r>
            <a:r>
              <a:rPr dirty="0"/>
              <a:t>(3/4)</a:t>
            </a:r>
          </a:p>
        </p:txBody>
      </p:sp>
      <p:sp>
        <p:nvSpPr>
          <p:cNvPr id="7" name="object 7"/>
          <p:cNvSpPr/>
          <p:nvPr/>
        </p:nvSpPr>
        <p:spPr>
          <a:xfrm>
            <a:off x="5498591" y="1726693"/>
            <a:ext cx="1245108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558539" y="4719828"/>
            <a:ext cx="751840" cy="815340"/>
            <a:chOff x="2034539" y="4719828"/>
            <a:chExt cx="751840" cy="815340"/>
          </a:xfrm>
        </p:grpSpPr>
        <p:sp>
          <p:nvSpPr>
            <p:cNvPr id="9" name="object 9"/>
            <p:cNvSpPr/>
            <p:nvPr/>
          </p:nvSpPr>
          <p:spPr>
            <a:xfrm>
              <a:off x="2034539" y="4719828"/>
              <a:ext cx="751332" cy="815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5519" y="5227320"/>
              <a:ext cx="309371" cy="746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5621" y="2493392"/>
            <a:ext cx="8465185" cy="2780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  <a:buClr>
                <a:srgbClr val="2CA1BE"/>
              </a:buClr>
              <a:buSzPct val="63793"/>
              <a:buFont typeface="Wingdings"/>
              <a:buChar char=""/>
              <a:tabLst>
                <a:tab pos="212090" algn="l"/>
              </a:tabLst>
            </a:pP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When constructing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the terms in the 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simplification procedure, we can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choose to</a:t>
            </a:r>
            <a:r>
              <a:rPr sz="2900" spc="-13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either 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cover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or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not cover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the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don’t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care</a:t>
            </a:r>
            <a:r>
              <a:rPr sz="2900" spc="-14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conditions.</a:t>
            </a:r>
            <a:endParaRPr sz="2900">
              <a:latin typeface="Comic Sans MS"/>
              <a:cs typeface="Comic Sans MS"/>
            </a:endParaRPr>
          </a:p>
          <a:p>
            <a:pPr>
              <a:spcBef>
                <a:spcPts val="30"/>
              </a:spcBef>
              <a:buClr>
                <a:srgbClr val="2CA1BE"/>
              </a:buClr>
              <a:buFont typeface="Wingdings"/>
              <a:buChar char=""/>
            </a:pPr>
            <a:endParaRPr sz="3050">
              <a:latin typeface="Comic Sans MS"/>
              <a:cs typeface="Comic Sans MS"/>
            </a:endParaRPr>
          </a:p>
          <a:p>
            <a:pPr marL="12700" marR="10160">
              <a:spcBef>
                <a:spcPts val="5"/>
              </a:spcBef>
              <a:buClr>
                <a:srgbClr val="2CA1BE"/>
              </a:buClr>
              <a:buSzPct val="63793"/>
              <a:buFont typeface="Wingdings"/>
              <a:buChar char=""/>
              <a:tabLst>
                <a:tab pos="212090" algn="l"/>
              </a:tabLst>
            </a:pP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To distinguish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the don’t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care conditions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from</a:t>
            </a:r>
            <a:r>
              <a:rPr sz="2900" spc="-190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1’s 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and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0’s </a:t>
            </a:r>
            <a:r>
              <a:rPr sz="2900" dirty="0">
                <a:solidFill>
                  <a:srgbClr val="464646"/>
                </a:solidFill>
                <a:latin typeface="Comic Sans MS"/>
                <a:cs typeface="Comic Sans MS"/>
              </a:rPr>
              <a:t>, an </a:t>
            </a:r>
            <a:r>
              <a:rPr sz="2900" b="1" i="1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Comic Sans MS"/>
                <a:cs typeface="Comic Sans MS"/>
              </a:rPr>
              <a:t>X</a:t>
            </a:r>
            <a:r>
              <a:rPr sz="2900" b="1" i="1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will </a:t>
            </a:r>
            <a:r>
              <a:rPr sz="2900" spc="5" dirty="0">
                <a:solidFill>
                  <a:srgbClr val="464646"/>
                </a:solidFill>
                <a:latin typeface="Comic Sans MS"/>
                <a:cs typeface="Comic Sans MS"/>
              </a:rPr>
              <a:t>be</a:t>
            </a:r>
            <a:r>
              <a:rPr sz="2900" spc="-7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900" spc="-5" dirty="0">
                <a:solidFill>
                  <a:srgbClr val="464646"/>
                </a:solidFill>
                <a:latin typeface="Comic Sans MS"/>
                <a:cs typeface="Comic Sans MS"/>
              </a:rPr>
              <a:t>used.</a:t>
            </a:r>
            <a:endParaRPr sz="29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988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000250" y="229051"/>
            <a:ext cx="7569200" cy="134239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190875" marR="5080" indent="-3178175">
              <a:lnSpc>
                <a:spcPct val="80000"/>
              </a:lnSpc>
              <a:spcBef>
                <a:spcPts val="1250"/>
              </a:spcBef>
            </a:pPr>
            <a:r>
              <a:rPr sz="4800" u="heavy" spc="-120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heavy" spc="-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DON’T </a:t>
            </a:r>
            <a:r>
              <a:rPr sz="4800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CARE</a:t>
            </a:r>
            <a:r>
              <a:rPr sz="4800" u="heavy" spc="-16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CONDITIONS </a:t>
            </a:r>
            <a:r>
              <a:rPr sz="4800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4800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(4/4)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6691" y="1434084"/>
            <a:ext cx="1245108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1820" y="1966086"/>
            <a:ext cx="68834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indent="-186055">
              <a:spcBef>
                <a:spcPts val="100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Don’t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care conditions are part of</a:t>
            </a:r>
            <a:r>
              <a:rPr sz="2700" spc="-20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function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1820" y="2295271"/>
            <a:ext cx="21615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specification.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1820" y="4560190"/>
            <a:ext cx="7707630" cy="7664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45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They can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be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used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for both sum-of-product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and 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product-of-sum forms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of</a:t>
            </a:r>
            <a:r>
              <a:rPr sz="2700" spc="3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functions.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6790" y="2765410"/>
            <a:ext cx="8533130" cy="1539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5625"/>
              </a:lnSpc>
              <a:spcBef>
                <a:spcPts val="105"/>
              </a:spcBef>
              <a:tabLst>
                <a:tab pos="340360" algn="l"/>
              </a:tabLst>
            </a:pPr>
            <a:r>
              <a:rPr sz="3650" i="1" spc="-40" dirty="0">
                <a:latin typeface="Times New Roman"/>
                <a:cs typeface="Times New Roman"/>
              </a:rPr>
              <a:t>f	</a:t>
            </a:r>
            <a:r>
              <a:rPr sz="3650" spc="-75" dirty="0">
                <a:latin typeface="Symbol"/>
                <a:cs typeface="Symbol"/>
              </a:rPr>
              <a:t></a:t>
            </a:r>
            <a:r>
              <a:rPr sz="3650" spc="-75" dirty="0">
                <a:latin typeface="Times New Roman"/>
                <a:cs typeface="Times New Roman"/>
              </a:rPr>
              <a:t> </a:t>
            </a:r>
            <a:r>
              <a:rPr sz="8250" spc="-89" baseline="-8585" dirty="0">
                <a:latin typeface="Symbol"/>
                <a:cs typeface="Symbol"/>
              </a:rPr>
              <a:t></a:t>
            </a:r>
            <a:r>
              <a:rPr sz="3650" i="1" spc="-60" dirty="0">
                <a:latin typeface="Times New Roman"/>
                <a:cs typeface="Times New Roman"/>
              </a:rPr>
              <a:t>m</a:t>
            </a:r>
            <a:r>
              <a:rPr sz="3650" spc="-60" dirty="0">
                <a:latin typeface="Times New Roman"/>
                <a:cs typeface="Times New Roman"/>
              </a:rPr>
              <a:t>(.....)</a:t>
            </a:r>
            <a:r>
              <a:rPr sz="3650" spc="-60" dirty="0">
                <a:latin typeface="Symbol"/>
                <a:cs typeface="Symbol"/>
              </a:rPr>
              <a:t></a:t>
            </a:r>
            <a:r>
              <a:rPr sz="3650" spc="-735" dirty="0">
                <a:latin typeface="Times New Roman"/>
                <a:cs typeface="Times New Roman"/>
              </a:rPr>
              <a:t> </a:t>
            </a:r>
            <a:r>
              <a:rPr sz="8250" spc="44" baseline="-8585" dirty="0">
                <a:latin typeface="Symbol"/>
                <a:cs typeface="Symbol"/>
              </a:rPr>
              <a:t></a:t>
            </a:r>
            <a:r>
              <a:rPr sz="3650" i="1" spc="30" dirty="0">
                <a:latin typeface="Times New Roman"/>
                <a:cs typeface="Times New Roman"/>
              </a:rPr>
              <a:t>d</a:t>
            </a:r>
            <a:r>
              <a:rPr sz="3650" spc="30" dirty="0">
                <a:latin typeface="Times New Roman"/>
                <a:cs typeface="Times New Roman"/>
              </a:rPr>
              <a:t>(.....)</a:t>
            </a:r>
            <a:endParaRPr sz="3650" dirty="0">
              <a:latin typeface="Times New Roman"/>
              <a:cs typeface="Times New Roman"/>
            </a:endParaRPr>
          </a:p>
          <a:p>
            <a:pPr marL="3714750">
              <a:lnSpc>
                <a:spcPts val="6285"/>
              </a:lnSpc>
              <a:tabLst>
                <a:tab pos="4061460" algn="l"/>
              </a:tabLst>
            </a:pPr>
            <a:r>
              <a:rPr sz="4050" i="1" spc="-15" dirty="0">
                <a:latin typeface="Times New Roman"/>
                <a:cs typeface="Times New Roman"/>
              </a:rPr>
              <a:t>f	</a:t>
            </a:r>
            <a:r>
              <a:rPr sz="4050" spc="-30" dirty="0">
                <a:latin typeface="Symbol"/>
                <a:cs typeface="Symbol"/>
              </a:rPr>
              <a:t></a:t>
            </a:r>
            <a:r>
              <a:rPr sz="4050" spc="-440" dirty="0">
                <a:latin typeface="Times New Roman"/>
                <a:cs typeface="Times New Roman"/>
              </a:rPr>
              <a:t> </a:t>
            </a:r>
            <a:r>
              <a:rPr sz="9075" spc="82" baseline="-9182" dirty="0">
                <a:latin typeface="Symbol"/>
                <a:cs typeface="Symbol"/>
              </a:rPr>
              <a:t></a:t>
            </a:r>
            <a:r>
              <a:rPr sz="4050" i="1" spc="55" dirty="0">
                <a:latin typeface="Times New Roman"/>
                <a:cs typeface="Times New Roman"/>
              </a:rPr>
              <a:t>M</a:t>
            </a:r>
            <a:r>
              <a:rPr sz="4050" i="1" spc="-645" dirty="0">
                <a:latin typeface="Times New Roman"/>
                <a:cs typeface="Times New Roman"/>
              </a:rPr>
              <a:t> </a:t>
            </a:r>
            <a:r>
              <a:rPr sz="4050" spc="-15" dirty="0">
                <a:latin typeface="Times New Roman"/>
                <a:cs typeface="Times New Roman"/>
              </a:rPr>
              <a:t>(.....)</a:t>
            </a:r>
            <a:r>
              <a:rPr sz="9075" spc="-22" baseline="-9182" dirty="0">
                <a:latin typeface="Symbol"/>
                <a:cs typeface="Symbol"/>
              </a:rPr>
              <a:t></a:t>
            </a:r>
            <a:r>
              <a:rPr sz="4050" i="1" spc="-15" dirty="0">
                <a:latin typeface="Times New Roman"/>
                <a:cs typeface="Times New Roman"/>
              </a:rPr>
              <a:t>D</a:t>
            </a:r>
            <a:r>
              <a:rPr sz="4050" spc="-15" dirty="0">
                <a:latin typeface="Times New Roman"/>
                <a:cs typeface="Times New Roman"/>
              </a:rPr>
              <a:t>(.....)</a:t>
            </a:r>
            <a:endParaRPr sz="4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4413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02169" y="3100832"/>
            <a:ext cx="1426845" cy="1422400"/>
            <a:chOff x="6678168" y="3100832"/>
            <a:chExt cx="1426845" cy="1422400"/>
          </a:xfrm>
        </p:grpSpPr>
        <p:sp>
          <p:nvSpPr>
            <p:cNvPr id="3" name="object 3"/>
            <p:cNvSpPr/>
            <p:nvPr/>
          </p:nvSpPr>
          <p:spPr>
            <a:xfrm>
              <a:off x="6705600" y="3124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143000" y="0"/>
                  </a:moveTo>
                  <a:lnTo>
                    <a:pt x="228600" y="0"/>
                  </a:ln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0" y="1143000"/>
                  </a:lnTo>
                  <a:lnTo>
                    <a:pt x="4644" y="1189066"/>
                  </a:lnTo>
                  <a:lnTo>
                    <a:pt x="17966" y="1231975"/>
                  </a:lnTo>
                  <a:lnTo>
                    <a:pt x="39045" y="1270806"/>
                  </a:lnTo>
                  <a:lnTo>
                    <a:pt x="66960" y="1304639"/>
                  </a:lnTo>
                  <a:lnTo>
                    <a:pt x="100793" y="1332554"/>
                  </a:lnTo>
                  <a:lnTo>
                    <a:pt x="139624" y="1353633"/>
                  </a:lnTo>
                  <a:lnTo>
                    <a:pt x="182533" y="1366955"/>
                  </a:lnTo>
                  <a:lnTo>
                    <a:pt x="228600" y="1371600"/>
                  </a:lnTo>
                  <a:lnTo>
                    <a:pt x="1143000" y="1371600"/>
                  </a:lnTo>
                  <a:lnTo>
                    <a:pt x="1189066" y="1366955"/>
                  </a:lnTo>
                  <a:lnTo>
                    <a:pt x="1231975" y="1353633"/>
                  </a:lnTo>
                  <a:lnTo>
                    <a:pt x="1270806" y="1332554"/>
                  </a:lnTo>
                  <a:lnTo>
                    <a:pt x="1304639" y="1304639"/>
                  </a:lnTo>
                  <a:lnTo>
                    <a:pt x="1332554" y="1270806"/>
                  </a:lnTo>
                  <a:lnTo>
                    <a:pt x="1353633" y="1231975"/>
                  </a:lnTo>
                  <a:lnTo>
                    <a:pt x="1366955" y="1189066"/>
                  </a:lnTo>
                  <a:lnTo>
                    <a:pt x="1371600" y="1143000"/>
                  </a:lnTo>
                  <a:lnTo>
                    <a:pt x="1371600" y="228600"/>
                  </a:lnTo>
                  <a:lnTo>
                    <a:pt x="1366955" y="182533"/>
                  </a:lnTo>
                  <a:lnTo>
                    <a:pt x="1353633" y="139624"/>
                  </a:lnTo>
                  <a:lnTo>
                    <a:pt x="1332554" y="100793"/>
                  </a:lnTo>
                  <a:lnTo>
                    <a:pt x="1304639" y="66960"/>
                  </a:lnTo>
                  <a:lnTo>
                    <a:pt x="1270806" y="39045"/>
                  </a:lnTo>
                  <a:lnTo>
                    <a:pt x="1231975" y="17966"/>
                  </a:lnTo>
                  <a:lnTo>
                    <a:pt x="1189066" y="464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8D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8168" y="3100832"/>
              <a:ext cx="1426845" cy="1422400"/>
            </a:xfrm>
            <a:custGeom>
              <a:avLst/>
              <a:gdLst/>
              <a:ahLst/>
              <a:cxnLst/>
              <a:rect l="l" t="t" r="r" b="b"/>
              <a:pathLst>
                <a:path w="1426845" h="1422400">
                  <a:moveTo>
                    <a:pt x="1245234" y="12700"/>
                  </a:moveTo>
                  <a:lnTo>
                    <a:pt x="178561" y="12700"/>
                  </a:lnTo>
                  <a:lnTo>
                    <a:pt x="155193" y="25400"/>
                  </a:lnTo>
                  <a:lnTo>
                    <a:pt x="111759" y="50800"/>
                  </a:lnTo>
                  <a:lnTo>
                    <a:pt x="74040" y="76200"/>
                  </a:lnTo>
                  <a:lnTo>
                    <a:pt x="57657" y="101600"/>
                  </a:lnTo>
                  <a:lnTo>
                    <a:pt x="43052" y="114300"/>
                  </a:lnTo>
                  <a:lnTo>
                    <a:pt x="30352" y="139700"/>
                  </a:lnTo>
                  <a:lnTo>
                    <a:pt x="19684" y="165100"/>
                  </a:lnTo>
                  <a:lnTo>
                    <a:pt x="11175" y="177800"/>
                  </a:lnTo>
                  <a:lnTo>
                    <a:pt x="4952" y="203200"/>
                  </a:lnTo>
                  <a:lnTo>
                    <a:pt x="1270" y="228600"/>
                  </a:lnTo>
                  <a:lnTo>
                    <a:pt x="253" y="241300"/>
                  </a:lnTo>
                  <a:lnTo>
                    <a:pt x="0" y="254000"/>
                  </a:lnTo>
                  <a:lnTo>
                    <a:pt x="0" y="1168400"/>
                  </a:lnTo>
                  <a:lnTo>
                    <a:pt x="380" y="1181100"/>
                  </a:lnTo>
                  <a:lnTo>
                    <a:pt x="1524" y="1206500"/>
                  </a:lnTo>
                  <a:lnTo>
                    <a:pt x="5587" y="1231900"/>
                  </a:lnTo>
                  <a:lnTo>
                    <a:pt x="11937" y="1244600"/>
                  </a:lnTo>
                  <a:lnTo>
                    <a:pt x="20700" y="1270000"/>
                  </a:lnTo>
                  <a:lnTo>
                    <a:pt x="31623" y="1295400"/>
                  </a:lnTo>
                  <a:lnTo>
                    <a:pt x="44450" y="1320800"/>
                  </a:lnTo>
                  <a:lnTo>
                    <a:pt x="59308" y="1333500"/>
                  </a:lnTo>
                  <a:lnTo>
                    <a:pt x="75946" y="1358900"/>
                  </a:lnTo>
                  <a:lnTo>
                    <a:pt x="114046" y="1384300"/>
                  </a:lnTo>
                  <a:lnTo>
                    <a:pt x="157606" y="1409700"/>
                  </a:lnTo>
                  <a:lnTo>
                    <a:pt x="181228" y="1422400"/>
                  </a:lnTo>
                  <a:lnTo>
                    <a:pt x="1247902" y="1422400"/>
                  </a:lnTo>
                  <a:lnTo>
                    <a:pt x="1271270" y="1409700"/>
                  </a:lnTo>
                  <a:lnTo>
                    <a:pt x="1293622" y="1397000"/>
                  </a:lnTo>
                  <a:lnTo>
                    <a:pt x="210820" y="1397000"/>
                  </a:lnTo>
                  <a:lnTo>
                    <a:pt x="189356" y="1384300"/>
                  </a:lnTo>
                  <a:lnTo>
                    <a:pt x="168909" y="1384300"/>
                  </a:lnTo>
                  <a:lnTo>
                    <a:pt x="149478" y="1371600"/>
                  </a:lnTo>
                  <a:lnTo>
                    <a:pt x="131063" y="1358900"/>
                  </a:lnTo>
                  <a:lnTo>
                    <a:pt x="113918" y="1346200"/>
                  </a:lnTo>
                  <a:lnTo>
                    <a:pt x="98043" y="1333500"/>
                  </a:lnTo>
                  <a:lnTo>
                    <a:pt x="83692" y="1308100"/>
                  </a:lnTo>
                  <a:lnTo>
                    <a:pt x="70865" y="1295400"/>
                  </a:lnTo>
                  <a:lnTo>
                    <a:pt x="59689" y="1282700"/>
                  </a:lnTo>
                  <a:lnTo>
                    <a:pt x="50418" y="1257300"/>
                  </a:lnTo>
                  <a:lnTo>
                    <a:pt x="42925" y="1244600"/>
                  </a:lnTo>
                  <a:lnTo>
                    <a:pt x="37464" y="1219200"/>
                  </a:lnTo>
                  <a:lnTo>
                    <a:pt x="34035" y="1193800"/>
                  </a:lnTo>
                  <a:lnTo>
                    <a:pt x="33147" y="1181100"/>
                  </a:lnTo>
                  <a:lnTo>
                    <a:pt x="32892" y="1168400"/>
                  </a:lnTo>
                  <a:lnTo>
                    <a:pt x="32892" y="254000"/>
                  </a:lnTo>
                  <a:lnTo>
                    <a:pt x="33147" y="241300"/>
                  </a:lnTo>
                  <a:lnTo>
                    <a:pt x="34035" y="241300"/>
                  </a:lnTo>
                  <a:lnTo>
                    <a:pt x="37464" y="215900"/>
                  </a:lnTo>
                  <a:lnTo>
                    <a:pt x="43052" y="190500"/>
                  </a:lnTo>
                  <a:lnTo>
                    <a:pt x="50546" y="165100"/>
                  </a:lnTo>
                  <a:lnTo>
                    <a:pt x="59943" y="152400"/>
                  </a:lnTo>
                  <a:lnTo>
                    <a:pt x="71120" y="139700"/>
                  </a:lnTo>
                  <a:lnTo>
                    <a:pt x="84074" y="114300"/>
                  </a:lnTo>
                  <a:lnTo>
                    <a:pt x="114426" y="88900"/>
                  </a:lnTo>
                  <a:lnTo>
                    <a:pt x="149859" y="63500"/>
                  </a:lnTo>
                  <a:lnTo>
                    <a:pt x="169417" y="50800"/>
                  </a:lnTo>
                  <a:lnTo>
                    <a:pt x="189864" y="50800"/>
                  </a:lnTo>
                  <a:lnTo>
                    <a:pt x="211327" y="38100"/>
                  </a:lnTo>
                  <a:lnTo>
                    <a:pt x="1291335" y="38100"/>
                  </a:lnTo>
                  <a:lnTo>
                    <a:pt x="1268856" y="25400"/>
                  </a:lnTo>
                  <a:lnTo>
                    <a:pt x="1245234" y="12700"/>
                  </a:lnTo>
                  <a:close/>
                </a:path>
                <a:path w="1426845" h="1422400">
                  <a:moveTo>
                    <a:pt x="1291335" y="38100"/>
                  </a:moveTo>
                  <a:lnTo>
                    <a:pt x="1215643" y="38100"/>
                  </a:lnTo>
                  <a:lnTo>
                    <a:pt x="1237106" y="50800"/>
                  </a:lnTo>
                  <a:lnTo>
                    <a:pt x="1257553" y="50800"/>
                  </a:lnTo>
                  <a:lnTo>
                    <a:pt x="1276984" y="63500"/>
                  </a:lnTo>
                  <a:lnTo>
                    <a:pt x="1312545" y="88900"/>
                  </a:lnTo>
                  <a:lnTo>
                    <a:pt x="1342771" y="114300"/>
                  </a:lnTo>
                  <a:lnTo>
                    <a:pt x="1355598" y="139700"/>
                  </a:lnTo>
                  <a:lnTo>
                    <a:pt x="1366774" y="152400"/>
                  </a:lnTo>
                  <a:lnTo>
                    <a:pt x="1376045" y="177800"/>
                  </a:lnTo>
                  <a:lnTo>
                    <a:pt x="1383537" y="190500"/>
                  </a:lnTo>
                  <a:lnTo>
                    <a:pt x="1388999" y="215900"/>
                  </a:lnTo>
                  <a:lnTo>
                    <a:pt x="1392427" y="241300"/>
                  </a:lnTo>
                  <a:lnTo>
                    <a:pt x="1393316" y="241300"/>
                  </a:lnTo>
                  <a:lnTo>
                    <a:pt x="1393571" y="254000"/>
                  </a:lnTo>
                  <a:lnTo>
                    <a:pt x="1393571" y="1168400"/>
                  </a:lnTo>
                  <a:lnTo>
                    <a:pt x="1393316" y="1181100"/>
                  </a:lnTo>
                  <a:lnTo>
                    <a:pt x="1392427" y="1193800"/>
                  </a:lnTo>
                  <a:lnTo>
                    <a:pt x="1388999" y="1219200"/>
                  </a:lnTo>
                  <a:lnTo>
                    <a:pt x="1383410" y="1244600"/>
                  </a:lnTo>
                  <a:lnTo>
                    <a:pt x="1375917" y="1257300"/>
                  </a:lnTo>
                  <a:lnTo>
                    <a:pt x="1366520" y="1282700"/>
                  </a:lnTo>
                  <a:lnTo>
                    <a:pt x="1355343" y="1295400"/>
                  </a:lnTo>
                  <a:lnTo>
                    <a:pt x="1342389" y="1320800"/>
                  </a:lnTo>
                  <a:lnTo>
                    <a:pt x="1328038" y="1333500"/>
                  </a:lnTo>
                  <a:lnTo>
                    <a:pt x="1312163" y="1346200"/>
                  </a:lnTo>
                  <a:lnTo>
                    <a:pt x="1295018" y="1358900"/>
                  </a:lnTo>
                  <a:lnTo>
                    <a:pt x="1276603" y="1371600"/>
                  </a:lnTo>
                  <a:lnTo>
                    <a:pt x="1257046" y="1384300"/>
                  </a:lnTo>
                  <a:lnTo>
                    <a:pt x="1236599" y="1384300"/>
                  </a:lnTo>
                  <a:lnTo>
                    <a:pt x="1215135" y="1397000"/>
                  </a:lnTo>
                  <a:lnTo>
                    <a:pt x="1293622" y="1397000"/>
                  </a:lnTo>
                  <a:lnTo>
                    <a:pt x="1314703" y="1384300"/>
                  </a:lnTo>
                  <a:lnTo>
                    <a:pt x="1334388" y="1371600"/>
                  </a:lnTo>
                  <a:lnTo>
                    <a:pt x="1352296" y="1358900"/>
                  </a:lnTo>
                  <a:lnTo>
                    <a:pt x="1368805" y="1333500"/>
                  </a:lnTo>
                  <a:lnTo>
                    <a:pt x="1383410" y="1320800"/>
                  </a:lnTo>
                  <a:lnTo>
                    <a:pt x="1406778" y="1270000"/>
                  </a:lnTo>
                  <a:lnTo>
                    <a:pt x="1421510" y="1219200"/>
                  </a:lnTo>
                  <a:lnTo>
                    <a:pt x="1426209" y="1181100"/>
                  </a:lnTo>
                  <a:lnTo>
                    <a:pt x="1426463" y="1168400"/>
                  </a:lnTo>
                  <a:lnTo>
                    <a:pt x="1426463" y="254000"/>
                  </a:lnTo>
                  <a:lnTo>
                    <a:pt x="1420876" y="203200"/>
                  </a:lnTo>
                  <a:lnTo>
                    <a:pt x="1405762" y="152400"/>
                  </a:lnTo>
                  <a:lnTo>
                    <a:pt x="1394840" y="139700"/>
                  </a:lnTo>
                  <a:lnTo>
                    <a:pt x="1382013" y="114300"/>
                  </a:lnTo>
                  <a:lnTo>
                    <a:pt x="1367154" y="88900"/>
                  </a:lnTo>
                  <a:lnTo>
                    <a:pt x="1350517" y="76200"/>
                  </a:lnTo>
                  <a:lnTo>
                    <a:pt x="1332229" y="63500"/>
                  </a:lnTo>
                  <a:lnTo>
                    <a:pt x="1312417" y="50800"/>
                  </a:lnTo>
                  <a:lnTo>
                    <a:pt x="1291335" y="38100"/>
                  </a:lnTo>
                  <a:close/>
                </a:path>
                <a:path w="1426845" h="1422400">
                  <a:moveTo>
                    <a:pt x="1232788" y="1371600"/>
                  </a:moveTo>
                  <a:lnTo>
                    <a:pt x="192150" y="1371600"/>
                  </a:lnTo>
                  <a:lnTo>
                    <a:pt x="212471" y="1384300"/>
                  </a:lnTo>
                  <a:lnTo>
                    <a:pt x="1212468" y="1384300"/>
                  </a:lnTo>
                  <a:lnTo>
                    <a:pt x="1232788" y="1371600"/>
                  </a:lnTo>
                  <a:close/>
                </a:path>
                <a:path w="1426845" h="1422400">
                  <a:moveTo>
                    <a:pt x="55117" y="241300"/>
                  </a:moveTo>
                  <a:lnTo>
                    <a:pt x="44196" y="241300"/>
                  </a:lnTo>
                  <a:lnTo>
                    <a:pt x="43941" y="254000"/>
                  </a:lnTo>
                  <a:lnTo>
                    <a:pt x="44068" y="1181100"/>
                  </a:lnTo>
                  <a:lnTo>
                    <a:pt x="44830" y="1193800"/>
                  </a:lnTo>
                  <a:lnTo>
                    <a:pt x="48005" y="1219200"/>
                  </a:lnTo>
                  <a:lnTo>
                    <a:pt x="53212" y="1231900"/>
                  </a:lnTo>
                  <a:lnTo>
                    <a:pt x="60325" y="1257300"/>
                  </a:lnTo>
                  <a:lnTo>
                    <a:pt x="69087" y="1270000"/>
                  </a:lnTo>
                  <a:lnTo>
                    <a:pt x="79628" y="1295400"/>
                  </a:lnTo>
                  <a:lnTo>
                    <a:pt x="91821" y="1308100"/>
                  </a:lnTo>
                  <a:lnTo>
                    <a:pt x="120523" y="1333500"/>
                  </a:lnTo>
                  <a:lnTo>
                    <a:pt x="154177" y="1358900"/>
                  </a:lnTo>
                  <a:lnTo>
                    <a:pt x="172720" y="1371600"/>
                  </a:lnTo>
                  <a:lnTo>
                    <a:pt x="214122" y="1371600"/>
                  </a:lnTo>
                  <a:lnTo>
                    <a:pt x="194817" y="1358900"/>
                  </a:lnTo>
                  <a:lnTo>
                    <a:pt x="176529" y="1358900"/>
                  </a:lnTo>
                  <a:lnTo>
                    <a:pt x="159003" y="1346200"/>
                  </a:lnTo>
                  <a:lnTo>
                    <a:pt x="127126" y="1320800"/>
                  </a:lnTo>
                  <a:lnTo>
                    <a:pt x="88518" y="1282700"/>
                  </a:lnTo>
                  <a:lnTo>
                    <a:pt x="70103" y="1244600"/>
                  </a:lnTo>
                  <a:lnTo>
                    <a:pt x="63500" y="1231900"/>
                  </a:lnTo>
                  <a:lnTo>
                    <a:pt x="58674" y="1206500"/>
                  </a:lnTo>
                  <a:lnTo>
                    <a:pt x="55625" y="1193800"/>
                  </a:lnTo>
                  <a:lnTo>
                    <a:pt x="55117" y="1181100"/>
                  </a:lnTo>
                  <a:lnTo>
                    <a:pt x="54863" y="1168400"/>
                  </a:lnTo>
                  <a:lnTo>
                    <a:pt x="54863" y="254000"/>
                  </a:lnTo>
                  <a:lnTo>
                    <a:pt x="55117" y="241300"/>
                  </a:lnTo>
                  <a:close/>
                </a:path>
                <a:path w="1426845" h="1422400">
                  <a:moveTo>
                    <a:pt x="1382522" y="254000"/>
                  </a:moveTo>
                  <a:lnTo>
                    <a:pt x="1371600" y="254000"/>
                  </a:lnTo>
                  <a:lnTo>
                    <a:pt x="1371600" y="1168400"/>
                  </a:lnTo>
                  <a:lnTo>
                    <a:pt x="1371346" y="1181100"/>
                  </a:lnTo>
                  <a:lnTo>
                    <a:pt x="1370583" y="1193800"/>
                  </a:lnTo>
                  <a:lnTo>
                    <a:pt x="1367281" y="1219200"/>
                  </a:lnTo>
                  <a:lnTo>
                    <a:pt x="1362202" y="1231900"/>
                  </a:lnTo>
                  <a:lnTo>
                    <a:pt x="1355343" y="1257300"/>
                  </a:lnTo>
                  <a:lnTo>
                    <a:pt x="1346707" y="1270000"/>
                  </a:lnTo>
                  <a:lnTo>
                    <a:pt x="1336548" y="1282700"/>
                  </a:lnTo>
                  <a:lnTo>
                    <a:pt x="1324863" y="1295400"/>
                  </a:lnTo>
                  <a:lnTo>
                    <a:pt x="1311782" y="1320800"/>
                  </a:lnTo>
                  <a:lnTo>
                    <a:pt x="1297431" y="1333500"/>
                  </a:lnTo>
                  <a:lnTo>
                    <a:pt x="1281810" y="1346200"/>
                  </a:lnTo>
                  <a:lnTo>
                    <a:pt x="1265174" y="1346200"/>
                  </a:lnTo>
                  <a:lnTo>
                    <a:pt x="1247521" y="1358900"/>
                  </a:lnTo>
                  <a:lnTo>
                    <a:pt x="1228978" y="1358900"/>
                  </a:lnTo>
                  <a:lnTo>
                    <a:pt x="1209675" y="1371600"/>
                  </a:lnTo>
                  <a:lnTo>
                    <a:pt x="1252220" y="1371600"/>
                  </a:lnTo>
                  <a:lnTo>
                    <a:pt x="1288414" y="1346200"/>
                  </a:lnTo>
                  <a:lnTo>
                    <a:pt x="1319910" y="1320800"/>
                  </a:lnTo>
                  <a:lnTo>
                    <a:pt x="1356613" y="1270000"/>
                  </a:lnTo>
                  <a:lnTo>
                    <a:pt x="1365630" y="1257300"/>
                  </a:lnTo>
                  <a:lnTo>
                    <a:pt x="1372742" y="1231900"/>
                  </a:lnTo>
                  <a:lnTo>
                    <a:pt x="1378077" y="1219200"/>
                  </a:lnTo>
                  <a:lnTo>
                    <a:pt x="1381505" y="1193800"/>
                  </a:lnTo>
                  <a:lnTo>
                    <a:pt x="1382267" y="1181100"/>
                  </a:lnTo>
                  <a:lnTo>
                    <a:pt x="1382522" y="1168400"/>
                  </a:lnTo>
                  <a:lnTo>
                    <a:pt x="1382522" y="254000"/>
                  </a:lnTo>
                  <a:close/>
                </a:path>
                <a:path w="1426845" h="1422400">
                  <a:moveTo>
                    <a:pt x="1253743" y="63500"/>
                  </a:moveTo>
                  <a:lnTo>
                    <a:pt x="1231646" y="63500"/>
                  </a:lnTo>
                  <a:lnTo>
                    <a:pt x="1249933" y="76200"/>
                  </a:lnTo>
                  <a:lnTo>
                    <a:pt x="1267459" y="76200"/>
                  </a:lnTo>
                  <a:lnTo>
                    <a:pt x="1284097" y="88900"/>
                  </a:lnTo>
                  <a:lnTo>
                    <a:pt x="1299463" y="101600"/>
                  </a:lnTo>
                  <a:lnTo>
                    <a:pt x="1313560" y="114300"/>
                  </a:lnTo>
                  <a:lnTo>
                    <a:pt x="1326514" y="127000"/>
                  </a:lnTo>
                  <a:lnTo>
                    <a:pt x="1337945" y="152400"/>
                  </a:lnTo>
                  <a:lnTo>
                    <a:pt x="1347977" y="165100"/>
                  </a:lnTo>
                  <a:lnTo>
                    <a:pt x="1356359" y="177800"/>
                  </a:lnTo>
                  <a:lnTo>
                    <a:pt x="1362963" y="203200"/>
                  </a:lnTo>
                  <a:lnTo>
                    <a:pt x="1367789" y="215900"/>
                  </a:lnTo>
                  <a:lnTo>
                    <a:pt x="1370837" y="241300"/>
                  </a:lnTo>
                  <a:lnTo>
                    <a:pt x="1371346" y="254000"/>
                  </a:lnTo>
                  <a:lnTo>
                    <a:pt x="1382395" y="254000"/>
                  </a:lnTo>
                  <a:lnTo>
                    <a:pt x="1381632" y="241300"/>
                  </a:lnTo>
                  <a:lnTo>
                    <a:pt x="1378457" y="215900"/>
                  </a:lnTo>
                  <a:lnTo>
                    <a:pt x="1373251" y="190500"/>
                  </a:lnTo>
                  <a:lnTo>
                    <a:pt x="1366265" y="177800"/>
                  </a:lnTo>
                  <a:lnTo>
                    <a:pt x="1357376" y="152400"/>
                  </a:lnTo>
                  <a:lnTo>
                    <a:pt x="1346834" y="139700"/>
                  </a:lnTo>
                  <a:lnTo>
                    <a:pt x="1334642" y="127000"/>
                  </a:lnTo>
                  <a:lnTo>
                    <a:pt x="1320927" y="114300"/>
                  </a:lnTo>
                  <a:lnTo>
                    <a:pt x="1306067" y="88900"/>
                  </a:lnTo>
                  <a:lnTo>
                    <a:pt x="1289684" y="88900"/>
                  </a:lnTo>
                  <a:lnTo>
                    <a:pt x="1272285" y="76200"/>
                  </a:lnTo>
                  <a:lnTo>
                    <a:pt x="1253743" y="63500"/>
                  </a:lnTo>
                  <a:close/>
                </a:path>
                <a:path w="1426845" h="1422400">
                  <a:moveTo>
                    <a:pt x="161289" y="76200"/>
                  </a:moveTo>
                  <a:lnTo>
                    <a:pt x="138049" y="76200"/>
                  </a:lnTo>
                  <a:lnTo>
                    <a:pt x="121792" y="88900"/>
                  </a:lnTo>
                  <a:lnTo>
                    <a:pt x="106552" y="101600"/>
                  </a:lnTo>
                  <a:lnTo>
                    <a:pt x="92836" y="127000"/>
                  </a:lnTo>
                  <a:lnTo>
                    <a:pt x="80517" y="139700"/>
                  </a:lnTo>
                  <a:lnTo>
                    <a:pt x="69850" y="152400"/>
                  </a:lnTo>
                  <a:lnTo>
                    <a:pt x="60832" y="177800"/>
                  </a:lnTo>
                  <a:lnTo>
                    <a:pt x="53721" y="190500"/>
                  </a:lnTo>
                  <a:lnTo>
                    <a:pt x="48386" y="215900"/>
                  </a:lnTo>
                  <a:lnTo>
                    <a:pt x="44957" y="241300"/>
                  </a:lnTo>
                  <a:lnTo>
                    <a:pt x="55879" y="241300"/>
                  </a:lnTo>
                  <a:lnTo>
                    <a:pt x="59181" y="215900"/>
                  </a:lnTo>
                  <a:lnTo>
                    <a:pt x="64261" y="203200"/>
                  </a:lnTo>
                  <a:lnTo>
                    <a:pt x="71247" y="177800"/>
                  </a:lnTo>
                  <a:lnTo>
                    <a:pt x="79755" y="165100"/>
                  </a:lnTo>
                  <a:lnTo>
                    <a:pt x="89915" y="139700"/>
                  </a:lnTo>
                  <a:lnTo>
                    <a:pt x="101600" y="127000"/>
                  </a:lnTo>
                  <a:lnTo>
                    <a:pt x="114680" y="114300"/>
                  </a:lnTo>
                  <a:lnTo>
                    <a:pt x="129158" y="101600"/>
                  </a:lnTo>
                  <a:lnTo>
                    <a:pt x="144652" y="88900"/>
                  </a:lnTo>
                  <a:lnTo>
                    <a:pt x="161289" y="76200"/>
                  </a:lnTo>
                  <a:close/>
                </a:path>
                <a:path w="1426845" h="1422400">
                  <a:moveTo>
                    <a:pt x="1234312" y="50800"/>
                  </a:moveTo>
                  <a:lnTo>
                    <a:pt x="193675" y="50800"/>
                  </a:lnTo>
                  <a:lnTo>
                    <a:pt x="174243" y="63500"/>
                  </a:lnTo>
                  <a:lnTo>
                    <a:pt x="155575" y="76200"/>
                  </a:lnTo>
                  <a:lnTo>
                    <a:pt x="178942" y="76200"/>
                  </a:lnTo>
                  <a:lnTo>
                    <a:pt x="197484" y="63500"/>
                  </a:lnTo>
                  <a:lnTo>
                    <a:pt x="1253743" y="63500"/>
                  </a:lnTo>
                  <a:lnTo>
                    <a:pt x="1234312" y="50800"/>
                  </a:lnTo>
                  <a:close/>
                </a:path>
                <a:path w="1426845" h="1422400">
                  <a:moveTo>
                    <a:pt x="1195831" y="0"/>
                  </a:moveTo>
                  <a:lnTo>
                    <a:pt x="228346" y="0"/>
                  </a:lnTo>
                  <a:lnTo>
                    <a:pt x="203073" y="12700"/>
                  </a:lnTo>
                  <a:lnTo>
                    <a:pt x="1220724" y="12700"/>
                  </a:lnTo>
                  <a:lnTo>
                    <a:pt x="1195831" y="0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61820" y="2479675"/>
            <a:ext cx="4052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F =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∑m(1, 3, 7)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+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∑d(0,</a:t>
            </a:r>
            <a:r>
              <a:rPr sz="2700" spc="-50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5)</a:t>
            </a:r>
            <a:endParaRPr sz="27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19960" y="375327"/>
            <a:ext cx="7996555" cy="167225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464945" marR="5080" indent="-1452880">
              <a:lnSpc>
                <a:spcPct val="100000"/>
              </a:lnSpc>
              <a:spcBef>
                <a:spcPts val="100"/>
              </a:spcBef>
              <a:tabLst>
                <a:tab pos="5342255" algn="l"/>
              </a:tabLst>
            </a:pPr>
            <a:r>
              <a:rPr spc="-1200" dirty="0"/>
              <a:t> </a:t>
            </a:r>
            <a:r>
              <a:rPr spc="-5" dirty="0"/>
              <a:t>EXAMPLES OF DON’T</a:t>
            </a:r>
            <a:r>
              <a:rPr spc="-100" dirty="0"/>
              <a:t> </a:t>
            </a:r>
            <a:r>
              <a:rPr dirty="0"/>
              <a:t>CARE </a:t>
            </a:r>
            <a:r>
              <a:rPr u="none" dirty="0"/>
              <a:t> </a:t>
            </a:r>
            <a:r>
              <a:rPr spc="-5" dirty="0"/>
              <a:t>CONDITIONS	</a:t>
            </a:r>
            <a:r>
              <a:rPr dirty="0"/>
              <a:t>(1/2)</a:t>
            </a:r>
          </a:p>
          <a:p>
            <a:pPr marL="1677670" algn="ctr">
              <a:lnSpc>
                <a:spcPct val="100000"/>
              </a:lnSpc>
              <a:spcBef>
                <a:spcPts val="685"/>
              </a:spcBef>
            </a:pPr>
            <a:r>
              <a:rPr sz="1400" spc="-90" dirty="0">
                <a:solidFill>
                  <a:srgbClr val="000000"/>
                </a:solidFill>
                <a:latin typeface="Arial"/>
                <a:cs typeface="Arial"/>
              </a:rPr>
              <a:t>BC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5000" y="3048000"/>
            <a:ext cx="3962400" cy="1402948"/>
          </a:xfrm>
          <a:prstGeom prst="rect">
            <a:avLst/>
          </a:prstGeom>
          <a:solidFill>
            <a:srgbClr val="78D5EA"/>
          </a:solidFill>
        </p:spPr>
        <p:txBody>
          <a:bodyPr vert="horz" wrap="square" lIns="0" tIns="12700" rIns="0" bIns="0" rtlCol="0">
            <a:spAutoFit/>
          </a:bodyPr>
          <a:lstStyle/>
          <a:p>
            <a:pPr marL="91440" marR="122555">
              <a:spcBef>
                <a:spcPts val="100"/>
              </a:spcBef>
            </a:pPr>
            <a:r>
              <a:rPr spc="50" dirty="0">
                <a:latin typeface="Arial"/>
                <a:cs typeface="Arial"/>
              </a:rPr>
              <a:t>Circle </a:t>
            </a:r>
            <a:r>
              <a:rPr spc="90" dirty="0">
                <a:latin typeface="Arial"/>
                <a:cs typeface="Arial"/>
              </a:rPr>
              <a:t>the </a:t>
            </a:r>
            <a:r>
              <a:rPr spc="125" dirty="0">
                <a:latin typeface="Arial"/>
                <a:cs typeface="Arial"/>
              </a:rPr>
              <a:t>x’s </a:t>
            </a:r>
            <a:r>
              <a:rPr spc="110" dirty="0">
                <a:latin typeface="Arial"/>
                <a:cs typeface="Arial"/>
              </a:rPr>
              <a:t>that </a:t>
            </a:r>
            <a:r>
              <a:rPr spc="90" dirty="0">
                <a:latin typeface="Arial"/>
                <a:cs typeface="Arial"/>
              </a:rPr>
              <a:t>help </a:t>
            </a:r>
            <a:r>
              <a:rPr spc="100" dirty="0">
                <a:latin typeface="Arial"/>
                <a:cs typeface="Arial"/>
              </a:rPr>
              <a:t>get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bigger  groups </a:t>
            </a:r>
            <a:r>
              <a:rPr spc="130" dirty="0">
                <a:latin typeface="Arial"/>
                <a:cs typeface="Arial"/>
              </a:rPr>
              <a:t>of </a:t>
            </a:r>
            <a:r>
              <a:rPr spc="105" dirty="0">
                <a:latin typeface="Arial"/>
                <a:cs typeface="Arial"/>
              </a:rPr>
              <a:t>1’s </a:t>
            </a:r>
            <a:r>
              <a:rPr spc="70" dirty="0">
                <a:latin typeface="Arial"/>
                <a:cs typeface="Arial"/>
              </a:rPr>
              <a:t>(or </a:t>
            </a:r>
            <a:r>
              <a:rPr spc="105" dirty="0">
                <a:latin typeface="Arial"/>
                <a:cs typeface="Arial"/>
              </a:rPr>
              <a:t>0’s </a:t>
            </a:r>
            <a:r>
              <a:rPr spc="135" dirty="0">
                <a:latin typeface="Arial"/>
                <a:cs typeface="Arial"/>
              </a:rPr>
              <a:t>if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POS).</a:t>
            </a:r>
            <a:endParaRPr>
              <a:latin typeface="Arial"/>
              <a:cs typeface="Arial"/>
            </a:endParaRPr>
          </a:p>
          <a:p>
            <a:pPr marL="91440" marR="593725">
              <a:spcBef>
                <a:spcPts val="2160"/>
              </a:spcBef>
            </a:pPr>
            <a:r>
              <a:rPr spc="114" dirty="0">
                <a:latin typeface="Arial"/>
                <a:cs typeface="Arial"/>
              </a:rPr>
              <a:t>Don’t </a:t>
            </a:r>
            <a:r>
              <a:rPr spc="65" dirty="0">
                <a:latin typeface="Arial"/>
                <a:cs typeface="Arial"/>
              </a:rPr>
              <a:t>circle </a:t>
            </a:r>
            <a:r>
              <a:rPr spc="90" dirty="0">
                <a:latin typeface="Arial"/>
                <a:cs typeface="Arial"/>
              </a:rPr>
              <a:t>the </a:t>
            </a:r>
            <a:r>
              <a:rPr spc="125" dirty="0">
                <a:latin typeface="Arial"/>
                <a:cs typeface="Arial"/>
              </a:rPr>
              <a:t>x’s </a:t>
            </a:r>
            <a:r>
              <a:rPr spc="110" dirty="0">
                <a:latin typeface="Arial"/>
                <a:cs typeface="Arial"/>
              </a:rPr>
              <a:t>that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don’t  </a:t>
            </a:r>
            <a:r>
              <a:rPr spc="85" dirty="0">
                <a:latin typeface="Arial"/>
                <a:cs typeface="Arial"/>
              </a:rPr>
              <a:t>help.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09028" y="2293748"/>
            <a:ext cx="347535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949960" algn="l"/>
                <a:tab pos="1711960" algn="l"/>
                <a:tab pos="2474595" algn="l"/>
                <a:tab pos="3236595" algn="l"/>
              </a:tabLst>
            </a:pPr>
            <a:r>
              <a:rPr sz="1400" spc="30" dirty="0">
                <a:latin typeface="Arial"/>
                <a:cs typeface="Arial"/>
              </a:rPr>
              <a:t>A	</a:t>
            </a:r>
            <a:r>
              <a:rPr sz="1400" spc="105" dirty="0">
                <a:latin typeface="Arial"/>
                <a:cs typeface="Arial"/>
              </a:rPr>
              <a:t>00	01	11	10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385050" y="2771268"/>
          <a:ext cx="3048000" cy="17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marL="92075">
                        <a:lnSpc>
                          <a:spcPts val="1605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58419" algn="ctr">
                        <a:lnSpc>
                          <a:spcPts val="2805"/>
                        </a:lnSpc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X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05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52425">
                        <a:lnSpc>
                          <a:spcPts val="2805"/>
                        </a:lnSpc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05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0960" algn="ctr">
                        <a:lnSpc>
                          <a:spcPts val="2805"/>
                        </a:lnSpc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39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05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58419" algn="ctr">
                        <a:lnSpc>
                          <a:spcPts val="2805"/>
                        </a:lnSpc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X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05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0960" algn="ctr">
                        <a:lnSpc>
                          <a:spcPts val="2805"/>
                        </a:lnSpc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400" dirty="0">
                          <a:solidFill>
                            <a:srgbClr val="6699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709028" y="3212084"/>
            <a:ext cx="13843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05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09028" y="4096258"/>
            <a:ext cx="138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10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0940" y="5651704"/>
            <a:ext cx="37452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latin typeface="Comic Sans MS"/>
                <a:cs typeface="Comic Sans MS"/>
              </a:rPr>
              <a:t>Reduced form </a:t>
            </a:r>
            <a:r>
              <a:rPr sz="3200" dirty="0">
                <a:latin typeface="Comic Sans MS"/>
                <a:cs typeface="Comic Sans MS"/>
              </a:rPr>
              <a:t>:F</a:t>
            </a:r>
            <a:r>
              <a:rPr sz="3200" spc="-3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=C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246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8400" y="183179"/>
            <a:ext cx="7633334" cy="101822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632585" marR="5080" indent="-1452880">
              <a:lnSpc>
                <a:spcPct val="100000"/>
              </a:lnSpc>
              <a:spcBef>
                <a:spcPts val="100"/>
              </a:spcBef>
              <a:tabLst>
                <a:tab pos="5509895" algn="l"/>
              </a:tabLst>
            </a:pPr>
            <a:r>
              <a:rPr spc="-1205" dirty="0"/>
              <a:t> </a:t>
            </a:r>
            <a:r>
              <a:rPr sz="2400" dirty="0"/>
              <a:t>EXAMPLES </a:t>
            </a:r>
            <a:r>
              <a:rPr sz="2400" spc="-5" dirty="0"/>
              <a:t>OF DON’T</a:t>
            </a:r>
            <a:r>
              <a:rPr sz="2400" spc="-120" dirty="0"/>
              <a:t> </a:t>
            </a:r>
            <a:r>
              <a:rPr sz="2400" dirty="0"/>
              <a:t>CARE  </a:t>
            </a:r>
            <a:r>
              <a:rPr sz="2400" spc="-5" dirty="0"/>
              <a:t>CONDITIONS	</a:t>
            </a:r>
            <a:r>
              <a:rPr sz="2400" dirty="0"/>
              <a:t>(2/2)</a:t>
            </a: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F(A, </a:t>
            </a:r>
            <a:r>
              <a:rPr sz="1800" spc="-5" dirty="0">
                <a:latin typeface="Comic Sans MS"/>
                <a:cs typeface="Comic Sans MS"/>
              </a:rPr>
              <a:t>B, </a:t>
            </a:r>
            <a:r>
              <a:rPr sz="1800" dirty="0">
                <a:latin typeface="Comic Sans MS"/>
                <a:cs typeface="Comic Sans MS"/>
              </a:rPr>
              <a:t>C, D) = ∑ </a:t>
            </a:r>
            <a:r>
              <a:rPr sz="1800" spc="-5" dirty="0">
                <a:latin typeface="Comic Sans MS"/>
                <a:cs typeface="Comic Sans MS"/>
              </a:rPr>
              <a:t>m(1, 3, 7, 11, 15) </a:t>
            </a:r>
            <a:r>
              <a:rPr sz="1800" dirty="0">
                <a:latin typeface="Comic Sans MS"/>
                <a:cs typeface="Comic Sans MS"/>
              </a:rPr>
              <a:t>+ ∑ </a:t>
            </a:r>
            <a:r>
              <a:rPr sz="1800" spc="-5" dirty="0">
                <a:latin typeface="Comic Sans MS"/>
                <a:cs typeface="Comic Sans MS"/>
              </a:rPr>
              <a:t>d(0, 2,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5)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5001" y="2133600"/>
            <a:ext cx="8333231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8541" y="5733999"/>
            <a:ext cx="6704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omic Sans MS"/>
                <a:cs typeface="Comic Sans MS"/>
              </a:rPr>
              <a:t>Two </a:t>
            </a:r>
            <a:r>
              <a:rPr sz="2400" b="1" spc="-5" dirty="0">
                <a:latin typeface="Comic Sans MS"/>
                <a:cs typeface="Comic Sans MS"/>
              </a:rPr>
              <a:t>possible solutions </a:t>
            </a:r>
            <a:r>
              <a:rPr sz="2400" b="1" dirty="0">
                <a:latin typeface="Comic Sans MS"/>
                <a:cs typeface="Comic Sans MS"/>
              </a:rPr>
              <a:t>, </a:t>
            </a:r>
            <a:r>
              <a:rPr sz="2400" b="1" spc="-5" dirty="0">
                <a:latin typeface="Comic Sans MS"/>
                <a:cs typeface="Comic Sans MS"/>
              </a:rPr>
              <a:t>both </a:t>
            </a:r>
            <a:r>
              <a:rPr sz="2400" b="1" dirty="0">
                <a:latin typeface="Comic Sans MS"/>
                <a:cs typeface="Comic Sans MS"/>
              </a:rPr>
              <a:t>are</a:t>
            </a:r>
            <a:r>
              <a:rPr sz="2400" b="1" spc="-55" dirty="0">
                <a:latin typeface="Comic Sans MS"/>
                <a:cs typeface="Comic Sans MS"/>
              </a:rPr>
              <a:t> </a:t>
            </a:r>
            <a:r>
              <a:rPr sz="2400" b="1" dirty="0">
                <a:latin typeface="Comic Sans MS"/>
                <a:cs typeface="Comic Sans MS"/>
              </a:rPr>
              <a:t>acceptable</a:t>
            </a:r>
            <a:r>
              <a:rPr sz="2400" dirty="0">
                <a:latin typeface="Comic Sans MS"/>
                <a:cs typeface="Comic Sans MS"/>
              </a:rPr>
              <a:t>.</a:t>
            </a:r>
            <a:endParaRPr sz="24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517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03729" y="409755"/>
            <a:ext cx="7928744" cy="143629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lnSpc>
                <a:spcPts val="5475"/>
              </a:lnSpc>
              <a:spcBef>
                <a:spcPts val="100"/>
              </a:spcBef>
              <a:tabLst>
                <a:tab pos="2245995" algn="l"/>
              </a:tabLst>
            </a:pPr>
            <a:r>
              <a:rPr sz="2800" dirty="0" smtClean="0"/>
              <a:t>K</a:t>
            </a:r>
            <a:r>
              <a:rPr sz="2800" spc="-5" dirty="0" smtClean="0"/>
              <a:t>-</a:t>
            </a:r>
            <a:r>
              <a:rPr sz="2800" dirty="0" smtClean="0"/>
              <a:t>MAP</a:t>
            </a:r>
            <a:r>
              <a:rPr lang="en-US" sz="2800" dirty="0" smtClean="0"/>
              <a:t>      </a:t>
            </a:r>
            <a:r>
              <a:rPr sz="2800" dirty="0" smtClean="0"/>
              <a:t>SIMP</a:t>
            </a:r>
            <a:r>
              <a:rPr sz="2800" spc="-20" dirty="0" smtClean="0"/>
              <a:t>L</a:t>
            </a:r>
            <a:r>
              <a:rPr sz="2800" dirty="0" smtClean="0"/>
              <a:t>IFIC</a:t>
            </a:r>
            <a:r>
              <a:rPr sz="2800" spc="-540" dirty="0" smtClean="0"/>
              <a:t>A</a:t>
            </a:r>
            <a:r>
              <a:rPr sz="2800" dirty="0" smtClean="0"/>
              <a:t>TION</a:t>
            </a:r>
            <a:endParaRPr sz="2800" dirty="0"/>
          </a:p>
          <a:p>
            <a:pPr marL="682625" marR="678815" algn="ctr">
              <a:lnSpc>
                <a:spcPts val="5180"/>
              </a:lnSpc>
              <a:spcBef>
                <a:spcPts val="370"/>
              </a:spcBef>
            </a:pPr>
            <a:r>
              <a:rPr sz="2800" spc="-1200" dirty="0"/>
              <a:t> </a:t>
            </a:r>
            <a:r>
              <a:rPr sz="2800" spc="-5" dirty="0"/>
              <a:t>USING DON’T</a:t>
            </a:r>
            <a:r>
              <a:rPr sz="2800" spc="-165" dirty="0"/>
              <a:t> </a:t>
            </a:r>
            <a:r>
              <a:rPr sz="2800" spc="-5" dirty="0"/>
              <a:t>CARE  </a:t>
            </a:r>
            <a:r>
              <a:rPr sz="2800" dirty="0"/>
              <a:t>CONDITIONS</a:t>
            </a:r>
          </a:p>
        </p:txBody>
      </p:sp>
      <p:sp>
        <p:nvSpPr>
          <p:cNvPr id="11" name="object 11"/>
          <p:cNvSpPr/>
          <p:nvPr/>
        </p:nvSpPr>
        <p:spPr>
          <a:xfrm>
            <a:off x="4152900" y="2086356"/>
            <a:ext cx="3785616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18720" y="2621140"/>
            <a:ext cx="8315959" cy="27616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Functions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that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have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unspecified output for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some 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input combinations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are called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incompletely specified  functions.</a:t>
            </a:r>
            <a:endParaRPr sz="2700" dirty="0">
              <a:latin typeface="Comic Sans MS"/>
              <a:cs typeface="Comic Sans MS"/>
            </a:endParaRPr>
          </a:p>
          <a:p>
            <a:pPr marL="12700" marR="311785">
              <a:lnSpc>
                <a:spcPts val="2920"/>
              </a:lnSpc>
              <a:spcBef>
                <a:spcPts val="400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We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simply don’t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care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whether the value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of 0 or 1 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is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assigned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to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F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for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 particular</a:t>
            </a:r>
            <a:r>
              <a:rPr sz="2700" spc="45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minterm.</a:t>
            </a:r>
            <a:endParaRPr sz="2700" dirty="0">
              <a:latin typeface="Comic Sans MS"/>
              <a:cs typeface="Comic Sans MS"/>
            </a:endParaRPr>
          </a:p>
          <a:p>
            <a:pPr marL="12700" marR="80645">
              <a:lnSpc>
                <a:spcPts val="2920"/>
              </a:lnSpc>
              <a:spcBef>
                <a:spcPts val="390"/>
              </a:spcBef>
              <a:buClr>
                <a:srgbClr val="2CA1BE"/>
              </a:buClr>
              <a:buSzPct val="62962"/>
              <a:buFont typeface="Wingdings"/>
              <a:buChar char=""/>
              <a:tabLst>
                <a:tab pos="198755" algn="l"/>
              </a:tabLst>
            </a:pP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Don’t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care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conditions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are </a:t>
            </a:r>
            <a:r>
              <a:rPr sz="2700" spc="-10" dirty="0">
                <a:solidFill>
                  <a:srgbClr val="464646"/>
                </a:solidFill>
                <a:latin typeface="Comic Sans MS"/>
                <a:cs typeface="Comic Sans MS"/>
              </a:rPr>
              <a:t>represented by </a:t>
            </a:r>
            <a:r>
              <a:rPr sz="2700" b="1" i="1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Comic Sans MS"/>
                <a:cs typeface="Comic Sans MS"/>
              </a:rPr>
              <a:t>X</a:t>
            </a:r>
            <a:r>
              <a:rPr sz="2700" b="1" i="1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in the  K-Map variable.</a:t>
            </a:r>
            <a:endParaRPr sz="27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312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6768" y="4163567"/>
            <a:ext cx="664845" cy="817244"/>
            <a:chOff x="1572767" y="4163567"/>
            <a:chExt cx="664845" cy="817244"/>
          </a:xfrm>
        </p:grpSpPr>
        <p:sp>
          <p:nvSpPr>
            <p:cNvPr id="3" name="object 3"/>
            <p:cNvSpPr/>
            <p:nvPr/>
          </p:nvSpPr>
          <p:spPr>
            <a:xfrm>
              <a:off x="1600199" y="4190999"/>
              <a:ext cx="609600" cy="762000"/>
            </a:xfrm>
            <a:custGeom>
              <a:avLst/>
              <a:gdLst/>
              <a:ahLst/>
              <a:cxnLst/>
              <a:rect l="l" t="t" r="r" b="b"/>
              <a:pathLst>
                <a:path w="609600" h="762000">
                  <a:moveTo>
                    <a:pt x="609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609600" y="7620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CA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2767" y="4163567"/>
              <a:ext cx="664845" cy="817244"/>
            </a:xfrm>
            <a:custGeom>
              <a:avLst/>
              <a:gdLst/>
              <a:ahLst/>
              <a:cxnLst/>
              <a:rect l="l" t="t" r="r" b="b"/>
              <a:pathLst>
                <a:path w="664844" h="817245">
                  <a:moveTo>
                    <a:pt x="637032" y="0"/>
                  </a:moveTo>
                  <a:lnTo>
                    <a:pt x="27431" y="0"/>
                  </a:lnTo>
                  <a:lnTo>
                    <a:pt x="16769" y="2160"/>
                  </a:lnTo>
                  <a:lnTo>
                    <a:pt x="8048" y="8048"/>
                  </a:lnTo>
                  <a:lnTo>
                    <a:pt x="2160" y="16769"/>
                  </a:lnTo>
                  <a:lnTo>
                    <a:pt x="0" y="27431"/>
                  </a:lnTo>
                  <a:lnTo>
                    <a:pt x="0" y="789431"/>
                  </a:lnTo>
                  <a:lnTo>
                    <a:pt x="2160" y="800094"/>
                  </a:lnTo>
                  <a:lnTo>
                    <a:pt x="8048" y="808815"/>
                  </a:lnTo>
                  <a:lnTo>
                    <a:pt x="16769" y="814703"/>
                  </a:lnTo>
                  <a:lnTo>
                    <a:pt x="27431" y="816863"/>
                  </a:lnTo>
                  <a:lnTo>
                    <a:pt x="637032" y="816863"/>
                  </a:lnTo>
                  <a:lnTo>
                    <a:pt x="647694" y="814703"/>
                  </a:lnTo>
                  <a:lnTo>
                    <a:pt x="656415" y="808815"/>
                  </a:lnTo>
                  <a:lnTo>
                    <a:pt x="662303" y="800094"/>
                  </a:lnTo>
                  <a:lnTo>
                    <a:pt x="664463" y="789431"/>
                  </a:lnTo>
                  <a:lnTo>
                    <a:pt x="664463" y="783970"/>
                  </a:lnTo>
                  <a:lnTo>
                    <a:pt x="32893" y="783970"/>
                  </a:lnTo>
                  <a:lnTo>
                    <a:pt x="32893" y="32892"/>
                  </a:lnTo>
                  <a:lnTo>
                    <a:pt x="664463" y="32892"/>
                  </a:lnTo>
                  <a:lnTo>
                    <a:pt x="664463" y="27431"/>
                  </a:lnTo>
                  <a:lnTo>
                    <a:pt x="662303" y="16769"/>
                  </a:lnTo>
                  <a:lnTo>
                    <a:pt x="656415" y="8048"/>
                  </a:lnTo>
                  <a:lnTo>
                    <a:pt x="647694" y="2160"/>
                  </a:lnTo>
                  <a:lnTo>
                    <a:pt x="637032" y="0"/>
                  </a:lnTo>
                  <a:close/>
                </a:path>
                <a:path w="664844" h="817245">
                  <a:moveTo>
                    <a:pt x="664463" y="32892"/>
                  </a:moveTo>
                  <a:lnTo>
                    <a:pt x="631570" y="32892"/>
                  </a:lnTo>
                  <a:lnTo>
                    <a:pt x="631570" y="783970"/>
                  </a:lnTo>
                  <a:lnTo>
                    <a:pt x="664463" y="783970"/>
                  </a:lnTo>
                  <a:lnTo>
                    <a:pt x="664463" y="32892"/>
                  </a:lnTo>
                  <a:close/>
                </a:path>
                <a:path w="664844" h="817245">
                  <a:moveTo>
                    <a:pt x="620521" y="43941"/>
                  </a:moveTo>
                  <a:lnTo>
                    <a:pt x="43941" y="43941"/>
                  </a:lnTo>
                  <a:lnTo>
                    <a:pt x="43941" y="772921"/>
                  </a:lnTo>
                  <a:lnTo>
                    <a:pt x="620521" y="772921"/>
                  </a:lnTo>
                  <a:lnTo>
                    <a:pt x="620521" y="761999"/>
                  </a:lnTo>
                  <a:lnTo>
                    <a:pt x="54863" y="761999"/>
                  </a:lnTo>
                  <a:lnTo>
                    <a:pt x="54863" y="54863"/>
                  </a:lnTo>
                  <a:lnTo>
                    <a:pt x="620521" y="54863"/>
                  </a:lnTo>
                  <a:lnTo>
                    <a:pt x="620521" y="43941"/>
                  </a:lnTo>
                  <a:close/>
                </a:path>
                <a:path w="664844" h="817245">
                  <a:moveTo>
                    <a:pt x="620521" y="54863"/>
                  </a:moveTo>
                  <a:lnTo>
                    <a:pt x="609600" y="54863"/>
                  </a:lnTo>
                  <a:lnTo>
                    <a:pt x="609600" y="761999"/>
                  </a:lnTo>
                  <a:lnTo>
                    <a:pt x="620521" y="761999"/>
                  </a:lnTo>
                  <a:lnTo>
                    <a:pt x="620521" y="54863"/>
                  </a:lnTo>
                  <a:close/>
                </a:path>
              </a:pathLst>
            </a:custGeom>
            <a:solidFill>
              <a:srgbClr val="1E76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3455" y="552719"/>
            <a:ext cx="11028218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4304030" algn="l"/>
              </a:tabLst>
            </a:pPr>
            <a:r>
              <a:rPr spc="-5" dirty="0"/>
              <a:t>EXAMPLES</a:t>
            </a:r>
            <a:r>
              <a:rPr spc="20" dirty="0"/>
              <a:t> </a:t>
            </a:r>
            <a:r>
              <a:rPr spc="-5" dirty="0"/>
              <a:t>OF</a:t>
            </a:r>
            <a:r>
              <a:rPr dirty="0"/>
              <a:t>	</a:t>
            </a:r>
            <a:r>
              <a:rPr spc="-5" dirty="0"/>
              <a:t>K-MAP</a:t>
            </a:r>
          </a:p>
          <a:p>
            <a:pPr marL="295275" marR="313055" algn="ctr">
              <a:lnSpc>
                <a:spcPct val="100000"/>
              </a:lnSpc>
              <a:tabLst>
                <a:tab pos="4172585" algn="l"/>
              </a:tabLst>
            </a:pPr>
            <a:r>
              <a:rPr spc="-1200" dirty="0"/>
              <a:t> </a:t>
            </a:r>
            <a:r>
              <a:rPr spc="-5" dirty="0"/>
              <a:t>USING DON’T</a:t>
            </a:r>
            <a:r>
              <a:rPr spc="-165" dirty="0"/>
              <a:t> </a:t>
            </a:r>
            <a:r>
              <a:rPr spc="-5" dirty="0"/>
              <a:t>CARE  CONDITIONS	</a:t>
            </a:r>
            <a:r>
              <a:rPr dirty="0"/>
              <a:t>(1/2)</a:t>
            </a:r>
          </a:p>
        </p:txBody>
      </p:sp>
      <p:sp>
        <p:nvSpPr>
          <p:cNvPr id="14" name="object 14"/>
          <p:cNvSpPr/>
          <p:nvPr/>
        </p:nvSpPr>
        <p:spPr>
          <a:xfrm>
            <a:off x="3445764" y="2458212"/>
            <a:ext cx="5122164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49876" y="2935681"/>
            <a:ext cx="1739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omic Sans MS"/>
                <a:cs typeface="Comic Sans MS"/>
              </a:rPr>
              <a:t>A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05962" y="5663946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90220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8682" y="4572761"/>
            <a:ext cx="0" cy="913130"/>
          </a:xfrm>
          <a:custGeom>
            <a:avLst/>
            <a:gdLst/>
            <a:ahLst/>
            <a:cxnLst/>
            <a:rect l="l" t="t" r="r" b="b"/>
            <a:pathLst>
              <a:path h="913129">
                <a:moveTo>
                  <a:pt x="0" y="0"/>
                </a:moveTo>
                <a:lnTo>
                  <a:pt x="0" y="91287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8900" y="3276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38100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6962" y="3277361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90220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011425" y="3648455"/>
          <a:ext cx="1805303" cy="1807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406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44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77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46531">
                <a:tc grid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X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991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A1F2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1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DA1F2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1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X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1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A1F28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2700">
                      <a:solidFill>
                        <a:srgbClr val="DA1F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A1F2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0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A1F28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5008">
                <a:tc gridSpan="2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1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1</a:t>
                      </a: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199">
                <a:tc gridSpan="2"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X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  <a:endParaRPr sz="1400">
                        <a:latin typeface="Comic Sans MS"/>
                        <a:cs typeface="Comic Sans MS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dirty="0">
                          <a:latin typeface="Comic Sans MS"/>
                          <a:cs typeface="Comic Sans MS"/>
                        </a:rPr>
                        <a:t>0</a:t>
                      </a: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3911600" y="5603544"/>
            <a:ext cx="1536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omic Sans MS"/>
                <a:cs typeface="Comic Sans MS"/>
              </a:rPr>
              <a:t>B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11121" y="4904359"/>
            <a:ext cx="1479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omic Sans MS"/>
                <a:cs typeface="Comic Sans MS"/>
              </a:rPr>
              <a:t>C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98394" y="3048127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5" dirty="0">
                <a:solidFill>
                  <a:srgbClr val="005300"/>
                </a:solidFill>
                <a:latin typeface="Arial"/>
                <a:cs typeface="Arial"/>
              </a:rPr>
              <a:t>AB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4242" y="3547745"/>
            <a:ext cx="328295" cy="174561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2225">
              <a:spcBef>
                <a:spcPts val="1250"/>
              </a:spcBef>
            </a:pPr>
            <a:r>
              <a:rPr spc="135" dirty="0">
                <a:latin typeface="Arial"/>
                <a:cs typeface="Arial"/>
              </a:rPr>
              <a:t>00</a:t>
            </a:r>
            <a:endParaRPr>
              <a:latin typeface="Arial"/>
              <a:cs typeface="Arial"/>
            </a:endParaRPr>
          </a:p>
          <a:p>
            <a:pPr marL="25400">
              <a:spcBef>
                <a:spcPts val="1155"/>
              </a:spcBef>
            </a:pPr>
            <a:r>
              <a:rPr spc="135" dirty="0">
                <a:latin typeface="Arial"/>
                <a:cs typeface="Arial"/>
              </a:rPr>
              <a:t>01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440"/>
              </a:spcBef>
            </a:pPr>
            <a:r>
              <a:rPr spc="135" dirty="0">
                <a:latin typeface="Arial"/>
                <a:cs typeface="Arial"/>
              </a:rPr>
              <a:t>11</a:t>
            </a:r>
            <a:endParaRPr>
              <a:latin typeface="Arial"/>
              <a:cs typeface="Arial"/>
            </a:endParaRPr>
          </a:p>
          <a:p>
            <a:pPr marL="15875">
              <a:spcBef>
                <a:spcPts val="1155"/>
              </a:spcBef>
            </a:pPr>
            <a:r>
              <a:rPr spc="135" dirty="0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4118" y="5928307"/>
            <a:ext cx="84454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US"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             </a:t>
            </a:r>
            <a:r>
              <a:rPr sz="2700" spc="-400" dirty="0" err="1" smtClean="0">
                <a:solidFill>
                  <a:srgbClr val="464646"/>
                </a:solidFill>
                <a:latin typeface="Comic Sans MS"/>
                <a:cs typeface="Comic Sans MS"/>
              </a:rPr>
              <a:t>f</a:t>
            </a:r>
            <a:r>
              <a:rPr sz="2700" spc="-600" baseline="-9259" dirty="0" err="1" smtClean="0">
                <a:solidFill>
                  <a:srgbClr val="005300"/>
                </a:solidFill>
                <a:latin typeface="Arial"/>
                <a:cs typeface="Arial"/>
              </a:rPr>
              <a:t>C</a:t>
            </a:r>
            <a:r>
              <a:rPr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(</a:t>
            </a:r>
            <a:r>
              <a:rPr sz="2700" spc="-600" baseline="-9259" dirty="0" smtClean="0">
                <a:solidFill>
                  <a:srgbClr val="005300"/>
                </a:solidFill>
                <a:latin typeface="Arial"/>
                <a:cs typeface="Arial"/>
              </a:rPr>
              <a:t>D</a:t>
            </a:r>
            <a:r>
              <a:rPr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A,B,</a:t>
            </a:r>
            <a:r>
              <a:rPr spc="-400" dirty="0" smtClean="0">
                <a:latin typeface="Arial"/>
                <a:cs typeface="Arial"/>
              </a:rPr>
              <a:t>0</a:t>
            </a:r>
            <a:r>
              <a:rPr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C</a:t>
            </a:r>
            <a:r>
              <a:rPr spc="-400" dirty="0" smtClean="0">
                <a:latin typeface="Arial"/>
                <a:cs typeface="Arial"/>
              </a:rPr>
              <a:t>0</a:t>
            </a:r>
            <a:r>
              <a:rPr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,D</a:t>
            </a:r>
            <a:r>
              <a:rPr spc="-400" dirty="0" smtClean="0">
                <a:latin typeface="Arial"/>
                <a:cs typeface="Arial"/>
              </a:rPr>
              <a:t>0</a:t>
            </a:r>
            <a:r>
              <a:rPr sz="2700" spc="-400" dirty="0" smtClean="0">
                <a:solidFill>
                  <a:srgbClr val="464646"/>
                </a:solidFill>
                <a:latin typeface="Comic Sans MS"/>
                <a:cs typeface="Comic Sans MS"/>
              </a:rPr>
              <a:t>)</a:t>
            </a:r>
            <a:r>
              <a:rPr spc="-400" dirty="0" smtClean="0">
                <a:latin typeface="Arial"/>
                <a:cs typeface="Arial"/>
              </a:rPr>
              <a:t>1</a:t>
            </a:r>
            <a:r>
              <a:rPr spc="-315" dirty="0" smtClean="0">
                <a:latin typeface="Arial"/>
                <a:cs typeface="Arial"/>
              </a:rPr>
              <a:t> </a:t>
            </a:r>
            <a:r>
              <a:rPr sz="2700" spc="-405" dirty="0">
                <a:solidFill>
                  <a:srgbClr val="464646"/>
                </a:solidFill>
                <a:latin typeface="Comic Sans MS"/>
                <a:cs typeface="Comic Sans MS"/>
              </a:rPr>
              <a:t>=</a:t>
            </a:r>
            <a:r>
              <a:rPr sz="2700" spc="-607" baseline="3086" dirty="0" smtClean="0">
                <a:latin typeface="Arial"/>
                <a:cs typeface="Arial"/>
              </a:rPr>
              <a:t>1</a:t>
            </a:r>
            <a:r>
              <a:rPr lang="en-US" sz="2700" spc="-607" baseline="3086" dirty="0" smtClean="0">
                <a:latin typeface="Arial"/>
                <a:cs typeface="Arial"/>
              </a:rPr>
              <a:t>      </a:t>
            </a:r>
            <a:r>
              <a:rPr sz="2700" spc="-607" baseline="3086" dirty="0" smtClean="0">
                <a:latin typeface="Arial"/>
                <a:cs typeface="Arial"/>
              </a:rPr>
              <a:t>1</a:t>
            </a:r>
            <a:r>
              <a:rPr lang="en-US" sz="2700" spc="-607" baseline="3086" dirty="0" smtClean="0">
                <a:latin typeface="Arial"/>
                <a:cs typeface="Arial"/>
              </a:rPr>
              <a:t>                                                        </a:t>
            </a:r>
            <a:r>
              <a:rPr sz="2700" spc="-405" dirty="0" smtClean="0">
                <a:solidFill>
                  <a:srgbClr val="464646"/>
                </a:solidFill>
                <a:latin typeface="Symbol"/>
                <a:cs typeface="Symbol"/>
              </a:rPr>
              <a:t>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m</a:t>
            </a:r>
            <a:r>
              <a:rPr sz="2700" spc="-607" baseline="3086" dirty="0" smtClean="0">
                <a:latin typeface="Arial"/>
                <a:cs typeface="Arial"/>
              </a:rPr>
              <a:t>1</a:t>
            </a:r>
            <a:r>
              <a:rPr lang="en-US" sz="2700" spc="-607" baseline="3086" dirty="0" smtClean="0">
                <a:latin typeface="Arial"/>
                <a:cs typeface="Arial"/>
              </a:rPr>
              <a:t>           </a:t>
            </a:r>
            <a:r>
              <a:rPr sz="2700" spc="-607" baseline="3086" dirty="0" smtClean="0">
                <a:latin typeface="Arial"/>
                <a:cs typeface="Arial"/>
              </a:rPr>
              <a:t>0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(1,3,5,7,9)</a:t>
            </a:r>
            <a:r>
              <a:rPr sz="4050" b="1" spc="-607" baseline="-27777" dirty="0" err="1" smtClean="0">
                <a:solidFill>
                  <a:srgbClr val="404040"/>
                </a:solidFill>
                <a:latin typeface="Comic Sans MS"/>
                <a:cs typeface="Comic Sans MS"/>
              </a:rPr>
              <a:t>R</a:t>
            </a:r>
            <a:r>
              <a:rPr sz="2700" spc="-405" dirty="0" err="1" smtClean="0">
                <a:solidFill>
                  <a:srgbClr val="464646"/>
                </a:solidFill>
                <a:latin typeface="Comic Sans MS"/>
                <a:cs typeface="Comic Sans MS"/>
              </a:rPr>
              <a:t>+</a:t>
            </a:r>
            <a:r>
              <a:rPr sz="4050" b="1" spc="-607" baseline="-27777" dirty="0" err="1" smtClean="0">
                <a:solidFill>
                  <a:srgbClr val="404040"/>
                </a:solidFill>
                <a:latin typeface="Comic Sans MS"/>
                <a:cs typeface="Comic Sans MS"/>
              </a:rPr>
              <a:t>ed</a:t>
            </a:r>
            <a:r>
              <a:rPr sz="2700" spc="-405" dirty="0" err="1" smtClean="0">
                <a:solidFill>
                  <a:srgbClr val="464646"/>
                </a:solidFill>
                <a:latin typeface="Comic Sans MS"/>
                <a:cs typeface="Comic Sans MS"/>
              </a:rPr>
              <a:t>d</a:t>
            </a:r>
            <a:r>
              <a:rPr sz="4050" b="1" spc="-607" baseline="-27777" dirty="0" err="1" smtClean="0">
                <a:solidFill>
                  <a:srgbClr val="404040"/>
                </a:solidFill>
                <a:latin typeface="Comic Sans MS"/>
                <a:cs typeface="Comic Sans MS"/>
              </a:rPr>
              <a:t>u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(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c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6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e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,1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d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2,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f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1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o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3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r</a:t>
            </a:r>
            <a:r>
              <a:rPr sz="2700" spc="-405" dirty="0" smtClean="0">
                <a:solidFill>
                  <a:srgbClr val="464646"/>
                </a:solidFill>
                <a:latin typeface="Comic Sans MS"/>
                <a:cs typeface="Comic Sans MS"/>
              </a:rPr>
              <a:t>)</a:t>
            </a:r>
            <a:r>
              <a:rPr sz="4050" b="1" spc="-607" baseline="-27777" dirty="0" smtClean="0">
                <a:solidFill>
                  <a:srgbClr val="404040"/>
                </a:solidFill>
                <a:latin typeface="Comic Sans MS"/>
                <a:cs typeface="Comic Sans MS"/>
              </a:rPr>
              <a:t>m</a:t>
            </a:r>
            <a:r>
              <a:rPr sz="4050" b="1" spc="-607" baseline="-27777" dirty="0">
                <a:solidFill>
                  <a:srgbClr val="404040"/>
                </a:solidFill>
                <a:latin typeface="Comic Sans MS"/>
                <a:cs typeface="Comic Sans MS"/>
              </a:rPr>
              <a:t>:</a:t>
            </a:r>
            <a:endParaRPr sz="4050" baseline="-27777" dirty="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75375" y="3781425"/>
            <a:ext cx="176466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solidFill>
                  <a:srgbClr val="404040"/>
                </a:solidFill>
                <a:latin typeface="Comic Sans MS"/>
                <a:cs typeface="Comic Sans MS"/>
              </a:rPr>
              <a:t>F=</a:t>
            </a:r>
            <a:r>
              <a:rPr sz="2700" b="1" spc="5" dirty="0">
                <a:solidFill>
                  <a:srgbClr val="404040"/>
                </a:solidFill>
                <a:latin typeface="Comic Sans MS"/>
                <a:cs typeface="Comic Sans MS"/>
              </a:rPr>
              <a:t>A</a:t>
            </a:r>
            <a:r>
              <a:rPr sz="2700" b="1" spc="-5" dirty="0">
                <a:solidFill>
                  <a:srgbClr val="404040"/>
                </a:solidFill>
                <a:latin typeface="Comic Sans MS"/>
                <a:cs typeface="Comic Sans MS"/>
              </a:rPr>
              <a:t>’D+</a:t>
            </a:r>
            <a:r>
              <a:rPr sz="2700" b="1" spc="-15" dirty="0">
                <a:solidFill>
                  <a:srgbClr val="404040"/>
                </a:solidFill>
                <a:latin typeface="Comic Sans MS"/>
                <a:cs typeface="Comic Sans MS"/>
              </a:rPr>
              <a:t>C</a:t>
            </a:r>
            <a:r>
              <a:rPr sz="2700" b="1" spc="-5" dirty="0">
                <a:solidFill>
                  <a:srgbClr val="404040"/>
                </a:solidFill>
                <a:latin typeface="Comic Sans MS"/>
                <a:cs typeface="Comic Sans MS"/>
              </a:rPr>
              <a:t>’D</a:t>
            </a:r>
            <a:endParaRPr sz="27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72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13050" y="3117850"/>
            <a:ext cx="393700" cy="393700"/>
            <a:chOff x="1289050" y="3117850"/>
            <a:chExt cx="393700" cy="393700"/>
          </a:xfrm>
        </p:grpSpPr>
        <p:sp>
          <p:nvSpPr>
            <p:cNvPr id="4" name="object 4"/>
            <p:cNvSpPr/>
            <p:nvPr/>
          </p:nvSpPr>
          <p:spPr>
            <a:xfrm>
              <a:off x="1295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56537" y="2858770"/>
            <a:ext cx="431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latin typeface="Palladio Uralic"/>
                <a:cs typeface="Palladio Uralic"/>
              </a:rPr>
              <a:t>AB</a:t>
            </a:r>
            <a:endParaRPr sz="2400">
              <a:latin typeface="Palladio Uralic"/>
              <a:cs typeface="Palladio Ural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8250" y="2813050"/>
            <a:ext cx="1079500" cy="1079500"/>
            <a:chOff x="984250" y="2813050"/>
            <a:chExt cx="1079500" cy="1079500"/>
          </a:xfrm>
        </p:grpSpPr>
        <p:sp>
          <p:nvSpPr>
            <p:cNvPr id="8" name="object 8"/>
            <p:cNvSpPr/>
            <p:nvPr/>
          </p:nvSpPr>
          <p:spPr>
            <a:xfrm>
              <a:off x="1295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5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6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6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6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600" y="2819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3048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38018" y="1770330"/>
            <a:ext cx="8231217" cy="110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0" dirty="0">
                <a:solidFill>
                  <a:srgbClr val="464646"/>
                </a:solidFill>
                <a:latin typeface="Comic Sans MS"/>
                <a:cs typeface="Comic Sans MS"/>
              </a:rPr>
              <a:t>f(A,B,C,D)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= </a:t>
            </a:r>
            <a:r>
              <a:rPr sz="2700" spc="-5" dirty="0">
                <a:solidFill>
                  <a:srgbClr val="464646"/>
                </a:solidFill>
                <a:latin typeface="Symbol"/>
                <a:cs typeface="Symbol"/>
              </a:rPr>
              <a:t></a:t>
            </a:r>
            <a:r>
              <a:rPr sz="2700" spc="-5" dirty="0">
                <a:solidFill>
                  <a:srgbClr val="464646"/>
                </a:solidFill>
                <a:latin typeface="Comic Sans MS"/>
                <a:cs typeface="Comic Sans MS"/>
              </a:rPr>
              <a:t>m(1,6,10,11,12,13,15) </a:t>
            </a:r>
            <a:r>
              <a:rPr sz="2700" dirty="0">
                <a:solidFill>
                  <a:srgbClr val="464646"/>
                </a:solidFill>
                <a:latin typeface="Comic Sans MS"/>
                <a:cs typeface="Comic Sans MS"/>
              </a:rPr>
              <a:t>+</a:t>
            </a:r>
            <a:r>
              <a:rPr sz="2700" spc="114" dirty="0">
                <a:solidFill>
                  <a:srgbClr val="464646"/>
                </a:solidFill>
                <a:latin typeface="Comic Sans MS"/>
                <a:cs typeface="Comic Sans MS"/>
              </a:rPr>
              <a:t> </a:t>
            </a:r>
            <a:r>
              <a:rPr sz="2700" spc="-10" dirty="0">
                <a:solidFill>
                  <a:srgbClr val="464646"/>
                </a:solidFill>
                <a:latin typeface="Comic Sans MS"/>
                <a:cs typeface="Comic Sans MS"/>
              </a:rPr>
              <a:t>d(4,5,7,8,14)</a:t>
            </a:r>
            <a:endParaRPr sz="2700">
              <a:latin typeface="Comic Sans MS"/>
              <a:cs typeface="Comic Sans MS"/>
            </a:endParaRPr>
          </a:p>
          <a:p>
            <a:pPr marL="636905">
              <a:spcBef>
                <a:spcPts val="2350"/>
              </a:spcBef>
            </a:pPr>
            <a:r>
              <a:rPr sz="2400" i="1" spc="-10" dirty="0">
                <a:latin typeface="Palladio Uralic"/>
                <a:cs typeface="Palladio Uralic"/>
              </a:rPr>
              <a:t>CD</a:t>
            </a:r>
            <a:endParaRPr sz="2400">
              <a:latin typeface="Palladio Uralic"/>
              <a:cs typeface="Palladio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75050" y="3117850"/>
            <a:ext cx="774700" cy="774700"/>
            <a:chOff x="2051050" y="3117850"/>
            <a:chExt cx="774700" cy="774700"/>
          </a:xfrm>
        </p:grpSpPr>
        <p:sp>
          <p:nvSpPr>
            <p:cNvPr id="17" name="object 17"/>
            <p:cNvSpPr/>
            <p:nvPr/>
          </p:nvSpPr>
          <p:spPr>
            <a:xfrm>
              <a:off x="2057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57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57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7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38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400" y="3505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64003" y="3444062"/>
            <a:ext cx="181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  <a:tabLst>
                <a:tab pos="453390" algn="l"/>
                <a:tab pos="834390" algn="l"/>
                <a:tab pos="1215390" algn="l"/>
                <a:tab pos="1599565" algn="l"/>
              </a:tabLst>
            </a:pPr>
            <a:r>
              <a:rPr sz="3000" baseline="9722" dirty="0">
                <a:latin typeface="Palladio Uralic"/>
                <a:cs typeface="Palladio Uralic"/>
              </a:rPr>
              <a:t>01	</a:t>
            </a:r>
            <a:r>
              <a:rPr sz="2800" spc="-5" dirty="0">
                <a:latin typeface="Palladio Uralic"/>
                <a:cs typeface="Palladio Uralic"/>
              </a:rPr>
              <a:t>x	x	x	1</a:t>
            </a:r>
            <a:endParaRPr sz="2800">
              <a:latin typeface="Palladio Uralic"/>
              <a:cs typeface="Palladio Ural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56050" y="3117850"/>
            <a:ext cx="393700" cy="393700"/>
            <a:chOff x="2432050" y="3117850"/>
            <a:chExt cx="393700" cy="393700"/>
          </a:xfrm>
        </p:grpSpPr>
        <p:sp>
          <p:nvSpPr>
            <p:cNvPr id="25" name="object 25"/>
            <p:cNvSpPr/>
            <p:nvPr/>
          </p:nvSpPr>
          <p:spPr>
            <a:xfrm>
              <a:off x="2438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38400" y="3124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64003" y="3063367"/>
            <a:ext cx="181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  <a:tabLst>
                <a:tab pos="456565" algn="l"/>
                <a:tab pos="837565" algn="l"/>
                <a:tab pos="1218565" algn="l"/>
                <a:tab pos="1599565" algn="l"/>
              </a:tabLst>
            </a:pPr>
            <a:r>
              <a:rPr sz="3000" baseline="9722" dirty="0">
                <a:latin typeface="Palladio Uralic"/>
                <a:cs typeface="Palladio Uralic"/>
              </a:rPr>
              <a:t>00	</a:t>
            </a:r>
            <a:r>
              <a:rPr sz="2800" spc="-5" dirty="0">
                <a:latin typeface="Palladio Uralic"/>
                <a:cs typeface="Palladio Uralic"/>
              </a:rPr>
              <a:t>0	1	0	0</a:t>
            </a:r>
            <a:endParaRPr sz="2800">
              <a:latin typeface="Palladio Uralic"/>
              <a:cs typeface="Palladio Ural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08553" y="2741423"/>
            <a:ext cx="142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Palladio Uralic"/>
                <a:cs typeface="Palladio Uralic"/>
              </a:rPr>
              <a:t>00 01 11</a:t>
            </a:r>
            <a:r>
              <a:rPr sz="2000" spc="390" dirty="0">
                <a:latin typeface="Palladio Uralic"/>
                <a:cs typeface="Palladio Uralic"/>
              </a:rPr>
              <a:t> </a:t>
            </a:r>
            <a:r>
              <a:rPr sz="2000" spc="5" dirty="0">
                <a:latin typeface="Palladio Uralic"/>
                <a:cs typeface="Palladio Uralic"/>
              </a:rPr>
              <a:t>10</a:t>
            </a:r>
            <a:endParaRPr sz="2000">
              <a:latin typeface="Palladio Uralic"/>
              <a:cs typeface="Palladio Ural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13050" y="3879850"/>
            <a:ext cx="1536700" cy="774700"/>
            <a:chOff x="1289050" y="3879850"/>
            <a:chExt cx="1536700" cy="774700"/>
          </a:xfrm>
        </p:grpSpPr>
        <p:sp>
          <p:nvSpPr>
            <p:cNvPr id="30" name="object 30"/>
            <p:cNvSpPr/>
            <p:nvPr/>
          </p:nvSpPr>
          <p:spPr>
            <a:xfrm>
              <a:off x="1295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95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95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76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76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6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76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7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7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57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57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38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38400" y="4267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38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38400" y="3886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81000"/>
                  </a:moveTo>
                  <a:lnTo>
                    <a:pt x="381000" y="38100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64004" y="3825622"/>
            <a:ext cx="1818639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180"/>
              </a:lnSpc>
              <a:spcBef>
                <a:spcPts val="95"/>
              </a:spcBef>
              <a:tabLst>
                <a:tab pos="456565" algn="l"/>
                <a:tab pos="837565" algn="l"/>
                <a:tab pos="1218565" algn="l"/>
                <a:tab pos="1596390" algn="l"/>
              </a:tabLst>
            </a:pPr>
            <a:r>
              <a:rPr sz="3000" baseline="9722" dirty="0">
                <a:latin typeface="Palladio Uralic"/>
                <a:cs typeface="Palladio Uralic"/>
              </a:rPr>
              <a:t>11	</a:t>
            </a:r>
            <a:r>
              <a:rPr sz="2800" spc="-5" dirty="0">
                <a:latin typeface="Palladio Uralic"/>
                <a:cs typeface="Palladio Uralic"/>
              </a:rPr>
              <a:t>1	1	1	x</a:t>
            </a:r>
            <a:endParaRPr sz="2800">
              <a:latin typeface="Palladio Uralic"/>
              <a:cs typeface="Palladio Uralic"/>
            </a:endParaRPr>
          </a:p>
          <a:p>
            <a:pPr marL="38100">
              <a:lnSpc>
                <a:spcPts val="3180"/>
              </a:lnSpc>
              <a:tabLst>
                <a:tab pos="453390" algn="l"/>
                <a:tab pos="837565" algn="l"/>
                <a:tab pos="1218565" algn="l"/>
                <a:tab pos="1599565" algn="l"/>
              </a:tabLst>
            </a:pPr>
            <a:r>
              <a:rPr sz="3000" baseline="9722" dirty="0">
                <a:latin typeface="Palladio Uralic"/>
                <a:cs typeface="Palladio Uralic"/>
              </a:rPr>
              <a:t>10	</a:t>
            </a:r>
            <a:r>
              <a:rPr sz="2800" spc="-5" dirty="0">
                <a:latin typeface="Palladio Uralic"/>
                <a:cs typeface="Palladio Uralic"/>
              </a:rPr>
              <a:t>x	0	1	1</a:t>
            </a:r>
            <a:endParaRPr sz="2800">
              <a:latin typeface="Palladio Uralic"/>
              <a:cs typeface="Palladio Uralic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33877" y="3137155"/>
            <a:ext cx="1485900" cy="1504315"/>
          </a:xfrm>
          <a:custGeom>
            <a:avLst/>
            <a:gdLst/>
            <a:ahLst/>
            <a:cxnLst/>
            <a:rect l="l" t="t" r="r" b="b"/>
            <a:pathLst>
              <a:path w="1485900" h="1504314">
                <a:moveTo>
                  <a:pt x="0" y="495808"/>
                </a:moveTo>
                <a:lnTo>
                  <a:pt x="9741" y="447561"/>
                </a:lnTo>
                <a:lnTo>
                  <a:pt x="36306" y="408162"/>
                </a:lnTo>
                <a:lnTo>
                  <a:pt x="75705" y="381597"/>
                </a:lnTo>
                <a:lnTo>
                  <a:pt x="123952" y="371856"/>
                </a:lnTo>
                <a:lnTo>
                  <a:pt x="1361948" y="371856"/>
                </a:lnTo>
                <a:lnTo>
                  <a:pt x="1410194" y="381597"/>
                </a:lnTo>
                <a:lnTo>
                  <a:pt x="1449593" y="408162"/>
                </a:lnTo>
                <a:lnTo>
                  <a:pt x="1476158" y="447561"/>
                </a:lnTo>
                <a:lnTo>
                  <a:pt x="1485899" y="495808"/>
                </a:lnTo>
                <a:lnTo>
                  <a:pt x="1485899" y="991616"/>
                </a:lnTo>
                <a:lnTo>
                  <a:pt x="1476158" y="1039862"/>
                </a:lnTo>
                <a:lnTo>
                  <a:pt x="1449593" y="1079261"/>
                </a:lnTo>
                <a:lnTo>
                  <a:pt x="1410194" y="1105826"/>
                </a:lnTo>
                <a:lnTo>
                  <a:pt x="1361948" y="1115568"/>
                </a:lnTo>
                <a:lnTo>
                  <a:pt x="123952" y="1115568"/>
                </a:lnTo>
                <a:lnTo>
                  <a:pt x="75705" y="1105826"/>
                </a:lnTo>
                <a:lnTo>
                  <a:pt x="36306" y="1079261"/>
                </a:lnTo>
                <a:lnTo>
                  <a:pt x="9741" y="1039862"/>
                </a:lnTo>
                <a:lnTo>
                  <a:pt x="0" y="991616"/>
                </a:lnTo>
                <a:lnTo>
                  <a:pt x="0" y="495808"/>
                </a:lnTo>
                <a:close/>
              </a:path>
              <a:path w="1485900" h="1504314">
                <a:moveTo>
                  <a:pt x="787908" y="875538"/>
                </a:moveTo>
                <a:lnTo>
                  <a:pt x="796599" y="832556"/>
                </a:lnTo>
                <a:lnTo>
                  <a:pt x="820292" y="797433"/>
                </a:lnTo>
                <a:lnTo>
                  <a:pt x="855416" y="773739"/>
                </a:lnTo>
                <a:lnTo>
                  <a:pt x="898397" y="765048"/>
                </a:lnTo>
                <a:lnTo>
                  <a:pt x="1340358" y="765048"/>
                </a:lnTo>
                <a:lnTo>
                  <a:pt x="1383339" y="773739"/>
                </a:lnTo>
                <a:lnTo>
                  <a:pt x="1418462" y="797432"/>
                </a:lnTo>
                <a:lnTo>
                  <a:pt x="1442156" y="832556"/>
                </a:lnTo>
                <a:lnTo>
                  <a:pt x="1450848" y="875538"/>
                </a:lnTo>
                <a:lnTo>
                  <a:pt x="1450848" y="1393698"/>
                </a:lnTo>
                <a:lnTo>
                  <a:pt x="1442156" y="1436679"/>
                </a:lnTo>
                <a:lnTo>
                  <a:pt x="1418463" y="1471803"/>
                </a:lnTo>
                <a:lnTo>
                  <a:pt x="1383339" y="1495496"/>
                </a:lnTo>
                <a:lnTo>
                  <a:pt x="1340358" y="1504188"/>
                </a:lnTo>
                <a:lnTo>
                  <a:pt x="898397" y="1504188"/>
                </a:lnTo>
                <a:lnTo>
                  <a:pt x="855416" y="1495496"/>
                </a:lnTo>
                <a:lnTo>
                  <a:pt x="820293" y="1471803"/>
                </a:lnTo>
                <a:lnTo>
                  <a:pt x="796599" y="1436679"/>
                </a:lnTo>
                <a:lnTo>
                  <a:pt x="787908" y="1393698"/>
                </a:lnTo>
                <a:lnTo>
                  <a:pt x="787908" y="875538"/>
                </a:lnTo>
                <a:close/>
              </a:path>
              <a:path w="1485900" h="1504314">
                <a:moveTo>
                  <a:pt x="406908" y="49275"/>
                </a:moveTo>
                <a:lnTo>
                  <a:pt x="410785" y="30110"/>
                </a:lnTo>
                <a:lnTo>
                  <a:pt x="421354" y="14446"/>
                </a:lnTo>
                <a:lnTo>
                  <a:pt x="437018" y="3877"/>
                </a:lnTo>
                <a:lnTo>
                  <a:pt x="456184" y="0"/>
                </a:lnTo>
                <a:lnTo>
                  <a:pt x="653288" y="0"/>
                </a:lnTo>
                <a:lnTo>
                  <a:pt x="672453" y="3877"/>
                </a:lnTo>
                <a:lnTo>
                  <a:pt x="688117" y="14446"/>
                </a:lnTo>
                <a:lnTo>
                  <a:pt x="698686" y="30110"/>
                </a:lnTo>
                <a:lnTo>
                  <a:pt x="702564" y="49275"/>
                </a:lnTo>
                <a:lnTo>
                  <a:pt x="702564" y="660908"/>
                </a:lnTo>
                <a:lnTo>
                  <a:pt x="698686" y="680073"/>
                </a:lnTo>
                <a:lnTo>
                  <a:pt x="688117" y="695737"/>
                </a:lnTo>
                <a:lnTo>
                  <a:pt x="672453" y="706306"/>
                </a:lnTo>
                <a:lnTo>
                  <a:pt x="653288" y="710184"/>
                </a:lnTo>
                <a:lnTo>
                  <a:pt x="456184" y="710184"/>
                </a:lnTo>
                <a:lnTo>
                  <a:pt x="437018" y="706306"/>
                </a:lnTo>
                <a:lnTo>
                  <a:pt x="421354" y="695737"/>
                </a:lnTo>
                <a:lnTo>
                  <a:pt x="410785" y="680073"/>
                </a:lnTo>
                <a:lnTo>
                  <a:pt x="406908" y="660908"/>
                </a:lnTo>
                <a:lnTo>
                  <a:pt x="406908" y="49275"/>
                </a:lnTo>
                <a:close/>
              </a:path>
            </a:pathLst>
          </a:custGeom>
          <a:ln w="19812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70576" y="3370911"/>
            <a:ext cx="22866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45" dirty="0">
                <a:solidFill>
                  <a:srgbClr val="404040"/>
                </a:solidFill>
                <a:latin typeface="Comic Sans MS"/>
                <a:cs typeface="Comic Sans MS"/>
              </a:rPr>
              <a:t>F=A</a:t>
            </a:r>
            <a:r>
              <a:rPr sz="2700" spc="-345" dirty="0">
                <a:solidFill>
                  <a:srgbClr val="404040"/>
                </a:solidFill>
                <a:latin typeface="Symbol"/>
                <a:cs typeface="Symbol"/>
              </a:rPr>
              <a:t></a:t>
            </a:r>
            <a:r>
              <a:rPr sz="2700" spc="-345" dirty="0">
                <a:solidFill>
                  <a:srgbClr val="404040"/>
                </a:solidFill>
                <a:latin typeface="Comic Sans MS"/>
                <a:cs typeface="Comic Sans MS"/>
              </a:rPr>
              <a:t>C</a:t>
            </a:r>
            <a:r>
              <a:rPr sz="2700" spc="-345" dirty="0">
                <a:solidFill>
                  <a:srgbClr val="404040"/>
                </a:solidFill>
                <a:latin typeface="Symbol"/>
                <a:cs typeface="Symbol"/>
              </a:rPr>
              <a:t></a:t>
            </a:r>
            <a:r>
              <a:rPr sz="2700" spc="-345" dirty="0">
                <a:solidFill>
                  <a:srgbClr val="404040"/>
                </a:solidFill>
                <a:latin typeface="Comic Sans MS"/>
                <a:cs typeface="Comic Sans MS"/>
              </a:rPr>
              <a:t>D+B+AC</a:t>
            </a:r>
            <a:endParaRPr sz="27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4322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655" y="530156"/>
            <a:ext cx="10058400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115820" algn="l"/>
              </a:tabLst>
            </a:pPr>
            <a:r>
              <a:rPr spc="-5" dirty="0"/>
              <a:t>SEVEN	SEGMENT</a:t>
            </a:r>
            <a:r>
              <a:rPr spc="-114" dirty="0"/>
              <a:t> </a:t>
            </a:r>
            <a:r>
              <a:rPr spc="-70" dirty="0"/>
              <a:t>DISPLAY</a:t>
            </a:r>
          </a:p>
          <a:p>
            <a:pPr marR="12700" algn="ctr">
              <a:lnSpc>
                <a:spcPct val="100000"/>
              </a:lnSpc>
            </a:pPr>
            <a:r>
              <a:rPr spc="-1200" dirty="0"/>
              <a:t> </a:t>
            </a:r>
            <a:r>
              <a:rPr dirty="0"/>
              <a:t>WITH </a:t>
            </a:r>
            <a:r>
              <a:rPr spc="-5" dirty="0"/>
              <a:t>DON’T</a:t>
            </a:r>
            <a:r>
              <a:rPr spc="-120" dirty="0"/>
              <a:t> </a:t>
            </a:r>
            <a:r>
              <a:rPr dirty="0"/>
              <a:t>CARE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idx="1"/>
          </p:nvPr>
        </p:nvSpPr>
        <p:spPr>
          <a:xfrm>
            <a:off x="962891" y="2753881"/>
            <a:ext cx="7557654" cy="2163477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63500" marR="137795">
              <a:lnSpc>
                <a:spcPct val="88500"/>
              </a:lnSpc>
              <a:spcBef>
                <a:spcPts val="760"/>
              </a:spcBef>
              <a:buSzPct val="96296"/>
              <a:buFont typeface="Wingdings"/>
              <a:buChar char=""/>
              <a:tabLst>
                <a:tab pos="336550" algn="l"/>
              </a:tabLst>
            </a:pPr>
            <a:r>
              <a:rPr spc="-5" dirty="0"/>
              <a:t>In </a:t>
            </a:r>
            <a:r>
              <a:rPr sz="2700" spc="-5" dirty="0" smtClean="0"/>
              <a:t>digits </a:t>
            </a:r>
            <a:r>
              <a:rPr sz="2700" dirty="0"/>
              <a:t>0-9, </a:t>
            </a:r>
            <a:r>
              <a:rPr sz="2700" spc="-5" dirty="0"/>
              <a:t>inputs </a:t>
            </a:r>
            <a:r>
              <a:rPr sz="2700" spc="5" dirty="0"/>
              <a:t>A-F </a:t>
            </a:r>
            <a:r>
              <a:rPr sz="2700" dirty="0"/>
              <a:t>are </a:t>
            </a:r>
            <a:r>
              <a:rPr sz="2700" spc="-5" dirty="0"/>
              <a:t>don’t</a:t>
            </a:r>
            <a:r>
              <a:rPr sz="2700" dirty="0"/>
              <a:t> care.</a:t>
            </a:r>
            <a:endParaRPr sz="2700" dirty="0">
              <a:latin typeface="Times New Roman"/>
              <a:cs typeface="Times New Roman"/>
            </a:endParaRPr>
          </a:p>
          <a:p>
            <a:pPr marL="336550" indent="-273685">
              <a:lnSpc>
                <a:spcPct val="100000"/>
              </a:lnSpc>
              <a:spcBef>
                <a:spcPts val="3240"/>
              </a:spcBef>
              <a:buSzPct val="96296"/>
              <a:buFont typeface="Wingdings"/>
              <a:buChar char=""/>
              <a:tabLst>
                <a:tab pos="337185" algn="l"/>
              </a:tabLst>
            </a:pPr>
            <a:r>
              <a:rPr dirty="0"/>
              <a:t>They can </a:t>
            </a:r>
            <a:r>
              <a:rPr spc="-5" dirty="0" smtClean="0"/>
              <a:t>be </a:t>
            </a:r>
            <a:r>
              <a:rPr dirty="0"/>
              <a:t>specified</a:t>
            </a:r>
            <a:r>
              <a:rPr spc="-15" dirty="0"/>
              <a:t> </a:t>
            </a:r>
            <a:r>
              <a:rPr dirty="0"/>
              <a:t>accordingly.</a:t>
            </a:r>
          </a:p>
          <a:p>
            <a:pPr marL="336550" indent="-273050">
              <a:lnSpc>
                <a:spcPct val="100000"/>
              </a:lnSpc>
              <a:spcBef>
                <a:spcPts val="3244"/>
              </a:spcBef>
              <a:buSzPct val="96296"/>
              <a:buFont typeface="Wingdings"/>
              <a:buChar char=""/>
              <a:tabLst>
                <a:tab pos="336550" algn="l"/>
              </a:tabLst>
            </a:pPr>
            <a:r>
              <a:rPr dirty="0"/>
              <a:t>This </a:t>
            </a:r>
            <a:r>
              <a:rPr spc="-5" dirty="0"/>
              <a:t>fact </a:t>
            </a:r>
            <a:r>
              <a:rPr dirty="0"/>
              <a:t>can </a:t>
            </a:r>
            <a:r>
              <a:rPr spc="-5" dirty="0"/>
              <a:t>be </a:t>
            </a:r>
            <a:r>
              <a:rPr dirty="0"/>
              <a:t>used to simplify</a:t>
            </a:r>
            <a:r>
              <a:rPr spc="35" dirty="0"/>
              <a:t> </a:t>
            </a:r>
            <a:r>
              <a:rPr spc="-5" dirty="0"/>
              <a:t>function.</a:t>
            </a:r>
          </a:p>
        </p:txBody>
      </p:sp>
    </p:spTree>
    <p:extLst>
      <p:ext uri="{BB962C8B-B14F-4D97-AF65-F5344CB8AC3E}">
        <p14:creationId xmlns="" xmlns:p14="http://schemas.microsoft.com/office/powerpoint/2010/main" val="225456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95" y="886692"/>
            <a:ext cx="8374041" cy="4475017"/>
          </a:xfrm>
          <a:prstGeom prst="rect">
            <a:avLst/>
          </a:prstGeom>
        </p:spPr>
      </p:pic>
      <p:pic>
        <p:nvPicPr>
          <p:cNvPr id="3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F9F2-54E9-423E-AC2B-9610BEB8543C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776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48853" y="321989"/>
            <a:ext cx="768413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SEVEN SEGMENT</a:t>
            </a:r>
            <a:r>
              <a:rPr spc="-95" dirty="0"/>
              <a:t> </a:t>
            </a:r>
            <a:r>
              <a:rPr spc="-65" dirty="0"/>
              <a:t>DISPLAY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60778" y="979232"/>
            <a:ext cx="5434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u="heavy" spc="-120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WITH </a:t>
            </a:r>
            <a:r>
              <a:rPr sz="4800" u="heavy" spc="-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DON’T</a:t>
            </a:r>
            <a:r>
              <a:rPr sz="4800" u="heavy" spc="-1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heavy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imes New Roman"/>
                <a:cs typeface="Times New Roman"/>
              </a:rPr>
              <a:t>CARE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7003" y="1835276"/>
            <a:ext cx="7023100" cy="1065530"/>
          </a:xfrm>
          <a:custGeom>
            <a:avLst/>
            <a:gdLst/>
            <a:ahLst/>
            <a:cxnLst/>
            <a:rect l="l" t="t" r="r" b="b"/>
            <a:pathLst>
              <a:path w="7023100" h="1065530">
                <a:moveTo>
                  <a:pt x="0" y="310896"/>
                </a:moveTo>
                <a:lnTo>
                  <a:pt x="553212" y="310896"/>
                </a:lnTo>
              </a:path>
              <a:path w="7023100" h="1065530">
                <a:moveTo>
                  <a:pt x="0" y="419100"/>
                </a:moveTo>
                <a:lnTo>
                  <a:pt x="0" y="958596"/>
                </a:lnTo>
              </a:path>
              <a:path w="7023100" h="1065530">
                <a:moveTo>
                  <a:pt x="553212" y="419100"/>
                </a:moveTo>
                <a:lnTo>
                  <a:pt x="553212" y="958596"/>
                </a:lnTo>
              </a:path>
              <a:path w="7023100" h="1065530">
                <a:moveTo>
                  <a:pt x="0" y="1065276"/>
                </a:moveTo>
                <a:lnTo>
                  <a:pt x="553212" y="1065276"/>
                </a:lnTo>
              </a:path>
              <a:path w="7023100" h="1065530">
                <a:moveTo>
                  <a:pt x="3364992" y="59436"/>
                </a:moveTo>
                <a:lnTo>
                  <a:pt x="3364992" y="356615"/>
                </a:lnTo>
              </a:path>
              <a:path w="7023100" h="1065530">
                <a:moveTo>
                  <a:pt x="3364992" y="475488"/>
                </a:moveTo>
                <a:lnTo>
                  <a:pt x="3364992" y="772667"/>
                </a:lnTo>
              </a:path>
              <a:path w="7023100" h="1065530">
                <a:moveTo>
                  <a:pt x="2298192" y="0"/>
                </a:moveTo>
                <a:lnTo>
                  <a:pt x="2755392" y="0"/>
                </a:lnTo>
              </a:path>
              <a:path w="7023100" h="1065530">
                <a:moveTo>
                  <a:pt x="2298192" y="59436"/>
                </a:moveTo>
                <a:lnTo>
                  <a:pt x="2298192" y="356615"/>
                </a:lnTo>
              </a:path>
              <a:path w="7023100" h="1065530">
                <a:moveTo>
                  <a:pt x="2755392" y="59436"/>
                </a:moveTo>
                <a:lnTo>
                  <a:pt x="2755392" y="356615"/>
                </a:lnTo>
              </a:path>
              <a:path w="7023100" h="1065530">
                <a:moveTo>
                  <a:pt x="2298192" y="475488"/>
                </a:moveTo>
                <a:lnTo>
                  <a:pt x="2298192" y="772667"/>
                </a:lnTo>
              </a:path>
              <a:path w="7023100" h="1065530">
                <a:moveTo>
                  <a:pt x="2755392" y="475488"/>
                </a:moveTo>
                <a:lnTo>
                  <a:pt x="2755392" y="772667"/>
                </a:lnTo>
              </a:path>
              <a:path w="7023100" h="1065530">
                <a:moveTo>
                  <a:pt x="2298192" y="832103"/>
                </a:moveTo>
                <a:lnTo>
                  <a:pt x="2755392" y="832103"/>
                </a:lnTo>
              </a:path>
              <a:path w="7023100" h="1065530">
                <a:moveTo>
                  <a:pt x="6565391" y="0"/>
                </a:moveTo>
                <a:lnTo>
                  <a:pt x="7022591" y="0"/>
                </a:lnTo>
              </a:path>
              <a:path w="7023100" h="1065530">
                <a:moveTo>
                  <a:pt x="7022591" y="59436"/>
                </a:moveTo>
                <a:lnTo>
                  <a:pt x="7022591" y="356615"/>
                </a:lnTo>
              </a:path>
              <a:path w="7023100" h="1065530">
                <a:moveTo>
                  <a:pt x="7022591" y="475488"/>
                </a:moveTo>
                <a:lnTo>
                  <a:pt x="7022591" y="772667"/>
                </a:lnTo>
              </a:path>
              <a:path w="7023100" h="1065530">
                <a:moveTo>
                  <a:pt x="3517392" y="0"/>
                </a:moveTo>
                <a:lnTo>
                  <a:pt x="3974592" y="0"/>
                </a:lnTo>
              </a:path>
              <a:path w="7023100" h="1065530">
                <a:moveTo>
                  <a:pt x="3974592" y="59436"/>
                </a:moveTo>
                <a:lnTo>
                  <a:pt x="3974592" y="356615"/>
                </a:lnTo>
              </a:path>
              <a:path w="7023100" h="1065530">
                <a:moveTo>
                  <a:pt x="3517392" y="475488"/>
                </a:moveTo>
                <a:lnTo>
                  <a:pt x="3517392" y="772667"/>
                </a:lnTo>
              </a:path>
              <a:path w="7023100" h="1065530">
                <a:moveTo>
                  <a:pt x="3517392" y="416051"/>
                </a:moveTo>
                <a:lnTo>
                  <a:pt x="3974592" y="416051"/>
                </a:lnTo>
              </a:path>
              <a:path w="7023100" h="1065530">
                <a:moveTo>
                  <a:pt x="3517392" y="832103"/>
                </a:moveTo>
                <a:lnTo>
                  <a:pt x="3974592" y="832103"/>
                </a:lnTo>
              </a:path>
              <a:path w="7023100" h="1065530">
                <a:moveTo>
                  <a:pt x="4126992" y="0"/>
                </a:moveTo>
                <a:lnTo>
                  <a:pt x="4584192" y="0"/>
                </a:lnTo>
              </a:path>
              <a:path w="7023100" h="1065530">
                <a:moveTo>
                  <a:pt x="4584192" y="59436"/>
                </a:moveTo>
                <a:lnTo>
                  <a:pt x="4584192" y="356615"/>
                </a:lnTo>
              </a:path>
              <a:path w="7023100" h="1065530">
                <a:moveTo>
                  <a:pt x="4584192" y="475488"/>
                </a:moveTo>
                <a:lnTo>
                  <a:pt x="4584192" y="772667"/>
                </a:lnTo>
              </a:path>
              <a:path w="7023100" h="1065530">
                <a:moveTo>
                  <a:pt x="4126992" y="416051"/>
                </a:moveTo>
                <a:lnTo>
                  <a:pt x="4584192" y="416051"/>
                </a:lnTo>
              </a:path>
              <a:path w="7023100" h="1065530">
                <a:moveTo>
                  <a:pt x="4126992" y="832103"/>
                </a:moveTo>
                <a:lnTo>
                  <a:pt x="4584192" y="832103"/>
                </a:lnTo>
              </a:path>
              <a:path w="7023100" h="1065530">
                <a:moveTo>
                  <a:pt x="4736592" y="59436"/>
                </a:moveTo>
                <a:lnTo>
                  <a:pt x="4736592" y="356615"/>
                </a:lnTo>
              </a:path>
              <a:path w="7023100" h="1065530">
                <a:moveTo>
                  <a:pt x="5193792" y="59436"/>
                </a:moveTo>
                <a:lnTo>
                  <a:pt x="5193792" y="356615"/>
                </a:lnTo>
              </a:path>
              <a:path w="7023100" h="1065530">
                <a:moveTo>
                  <a:pt x="5193792" y="475488"/>
                </a:moveTo>
                <a:lnTo>
                  <a:pt x="5193792" y="772667"/>
                </a:lnTo>
              </a:path>
              <a:path w="7023100" h="1065530">
                <a:moveTo>
                  <a:pt x="4736592" y="416051"/>
                </a:moveTo>
                <a:lnTo>
                  <a:pt x="5193792" y="416051"/>
                </a:lnTo>
              </a:path>
              <a:path w="7023100" h="1065530">
                <a:moveTo>
                  <a:pt x="5346192" y="0"/>
                </a:moveTo>
                <a:lnTo>
                  <a:pt x="5803391" y="0"/>
                </a:lnTo>
              </a:path>
              <a:path w="7023100" h="1065530">
                <a:moveTo>
                  <a:pt x="5346192" y="59436"/>
                </a:moveTo>
                <a:lnTo>
                  <a:pt x="5346192" y="356615"/>
                </a:lnTo>
              </a:path>
              <a:path w="7023100" h="1065530">
                <a:moveTo>
                  <a:pt x="5803391" y="475488"/>
                </a:moveTo>
                <a:lnTo>
                  <a:pt x="5803391" y="772667"/>
                </a:lnTo>
              </a:path>
              <a:path w="7023100" h="1065530">
                <a:moveTo>
                  <a:pt x="5346192" y="416051"/>
                </a:moveTo>
                <a:lnTo>
                  <a:pt x="5803391" y="416051"/>
                </a:lnTo>
              </a:path>
              <a:path w="7023100" h="1065530">
                <a:moveTo>
                  <a:pt x="5346192" y="832103"/>
                </a:moveTo>
                <a:lnTo>
                  <a:pt x="5803391" y="832103"/>
                </a:lnTo>
              </a:path>
              <a:path w="7023100" h="1065530">
                <a:moveTo>
                  <a:pt x="5955791" y="0"/>
                </a:moveTo>
                <a:lnTo>
                  <a:pt x="6412991" y="0"/>
                </a:lnTo>
              </a:path>
              <a:path w="7023100" h="1065530">
                <a:moveTo>
                  <a:pt x="5955791" y="59436"/>
                </a:moveTo>
                <a:lnTo>
                  <a:pt x="5955791" y="356615"/>
                </a:lnTo>
              </a:path>
              <a:path w="7023100" h="1065530">
                <a:moveTo>
                  <a:pt x="5955791" y="475488"/>
                </a:moveTo>
                <a:lnTo>
                  <a:pt x="5955791" y="772667"/>
                </a:lnTo>
              </a:path>
              <a:path w="7023100" h="1065530">
                <a:moveTo>
                  <a:pt x="6412991" y="467867"/>
                </a:moveTo>
                <a:lnTo>
                  <a:pt x="6412991" y="765048"/>
                </a:lnTo>
              </a:path>
              <a:path w="7023100" h="1065530">
                <a:moveTo>
                  <a:pt x="5955791" y="416051"/>
                </a:moveTo>
                <a:lnTo>
                  <a:pt x="6412991" y="416051"/>
                </a:lnTo>
              </a:path>
              <a:path w="7023100" h="1065530">
                <a:moveTo>
                  <a:pt x="5955791" y="832103"/>
                </a:moveTo>
                <a:lnTo>
                  <a:pt x="6412991" y="83210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9369" y="3231642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49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2582" y="3231642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49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369" y="3879341"/>
            <a:ext cx="553720" cy="0"/>
          </a:xfrm>
          <a:custGeom>
            <a:avLst/>
            <a:gdLst/>
            <a:ahLst/>
            <a:cxnLst/>
            <a:rect l="l" t="t" r="r" b="b"/>
            <a:pathLst>
              <a:path w="553719">
                <a:moveTo>
                  <a:pt x="0" y="0"/>
                </a:moveTo>
                <a:lnTo>
                  <a:pt x="553212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49398" y="1828546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10306" y="2368041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0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0306" y="3231260"/>
            <a:ext cx="14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8601" y="3820159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07743" y="317271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88541" y="2368041"/>
            <a:ext cx="109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6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30196" y="2534539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2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87161" y="381076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87161" y="388696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361" y="388696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4361" y="442036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7161" y="434416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7161" y="487756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7561" y="3807714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77561" y="3883914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4761" y="3883914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77561" y="4417314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34761" y="4417314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7561" y="4341114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7561" y="4874514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698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0765" y="151372"/>
            <a:ext cx="8448266" cy="16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8437" y="2195945"/>
            <a:ext cx="4191000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63798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EF-EED4-424E-8F75-7A7D0835FE48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EECE,FDLC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6" name="object 3"/>
          <p:cNvGrpSpPr/>
          <p:nvPr/>
        </p:nvGrpSpPr>
        <p:grpSpPr>
          <a:xfrm>
            <a:off x="2914395" y="1573022"/>
            <a:ext cx="6301740" cy="3795095"/>
            <a:chOff x="2914395" y="1573022"/>
            <a:chExt cx="6301740" cy="3795095"/>
          </a:xfrm>
        </p:grpSpPr>
        <p:sp>
          <p:nvSpPr>
            <p:cNvPr id="7" name="object 4"/>
            <p:cNvSpPr/>
            <p:nvPr/>
          </p:nvSpPr>
          <p:spPr>
            <a:xfrm>
              <a:off x="2914395" y="1573022"/>
              <a:ext cx="6301740" cy="3562350"/>
            </a:xfrm>
            <a:custGeom>
              <a:avLst/>
              <a:gdLst/>
              <a:ahLst/>
              <a:cxnLst/>
              <a:rect l="l" t="t" r="r" b="b"/>
              <a:pathLst>
                <a:path w="6301740" h="3562350">
                  <a:moveTo>
                    <a:pt x="5807963" y="0"/>
                  </a:moveTo>
                  <a:lnTo>
                    <a:pt x="0" y="2334133"/>
                  </a:lnTo>
                  <a:lnTo>
                    <a:pt x="493521" y="3562096"/>
                  </a:lnTo>
                  <a:lnTo>
                    <a:pt x="6301358" y="1227963"/>
                  </a:lnTo>
                  <a:lnTo>
                    <a:pt x="5807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/>
            <p:nvPr/>
          </p:nvSpPr>
          <p:spPr>
            <a:xfrm>
              <a:off x="2914395" y="1573022"/>
              <a:ext cx="6301740" cy="3562350"/>
            </a:xfrm>
            <a:custGeom>
              <a:avLst/>
              <a:gdLst/>
              <a:ahLst/>
              <a:cxnLst/>
              <a:rect l="l" t="t" r="r" b="b"/>
              <a:pathLst>
                <a:path w="6301740" h="3562350">
                  <a:moveTo>
                    <a:pt x="0" y="2334133"/>
                  </a:moveTo>
                  <a:lnTo>
                    <a:pt x="5807963" y="0"/>
                  </a:lnTo>
                  <a:lnTo>
                    <a:pt x="6301358" y="1227963"/>
                  </a:lnTo>
                  <a:lnTo>
                    <a:pt x="493521" y="3562096"/>
                  </a:lnTo>
                  <a:lnTo>
                    <a:pt x="0" y="2334133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/>
            <p:cNvSpPr/>
            <p:nvPr/>
          </p:nvSpPr>
          <p:spPr>
            <a:xfrm>
              <a:off x="3574473" y="2050369"/>
              <a:ext cx="5426964" cy="33177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26125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8920" y="640080"/>
            <a:ext cx="7018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Rules for K-Map Simplification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1101745"/>
            <a:ext cx="8845114" cy="5186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1)Groups may not contain zero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2)We can group 1,2,4,8 or 2^n Cells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3)Each group should be as large as possible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4)Cells containing 1 must be grouped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5) Groups may overlap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6)Opposite grouping and corner grouping is allowed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7)There should  be as  few groups as possible</a:t>
            </a:r>
            <a:endParaRPr lang="en-US" sz="3200" dirty="0"/>
          </a:p>
        </p:txBody>
      </p:sp>
      <p:pic>
        <p:nvPicPr>
          <p:cNvPr id="4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31A7-55FA-4F32-B7A2-867BEAC7899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740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332B-AFFC-4A9B-A393-DDC6B1D2AD30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Binary Numbers and Binary Math - Engineering and Technology History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66" y="775855"/>
            <a:ext cx="3654425" cy="41979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uth Table - an overview | ScienceDirect Top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1" y="1205346"/>
            <a:ext cx="5292436" cy="37684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1885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ndhi Institute of Technology and Management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5" y="0"/>
            <a:ext cx="1063625" cy="10602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79B0-4765-4979-A1E0-BB5B81A4C89E}" type="datetime3">
              <a:rPr lang="en-US" smtClean="0"/>
              <a:pPr/>
              <a:t>1 November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Dept Of EECE,FDLC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25853-685B-48C2-BB8E-DA069D6453F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8" y="2041430"/>
            <a:ext cx="85725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768" y="644760"/>
            <a:ext cx="8985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K-map</a:t>
            </a:r>
            <a:r>
              <a:rPr lang="en-US" sz="2400" dirty="0" smtClean="0"/>
              <a:t> is a graphical representation that provides a systematic method</a:t>
            </a:r>
          </a:p>
          <a:p>
            <a:r>
              <a:rPr lang="en-US" sz="2400" dirty="0" smtClean="0"/>
              <a:t> for simplifying Boolean expression.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28022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461899"/>
            <a:ext cx="7958327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2-Variable </a:t>
            </a:r>
            <a:r>
              <a:rPr sz="4400" dirty="0"/>
              <a:t>Map </a:t>
            </a:r>
            <a:r>
              <a:rPr sz="4400" spc="-5" dirty="0"/>
              <a:t>--</a:t>
            </a:r>
            <a:r>
              <a:rPr sz="4400" spc="5" dirty="0"/>
              <a:t> </a:t>
            </a:r>
            <a:r>
              <a:rPr sz="4400" spc="-15" dirty="0"/>
              <a:t>Example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383743" y="1878584"/>
            <a:ext cx="6317615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342900">
              <a:lnSpc>
                <a:spcPts val="2590"/>
              </a:lnSpc>
              <a:spcBef>
                <a:spcPts val="100"/>
              </a:spcBef>
              <a:buFont typeface="Arial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rlito"/>
                <a:cs typeface="Carlito"/>
              </a:rPr>
              <a:t>f(x</a:t>
            </a:r>
            <a:r>
              <a:rPr sz="2400" spc="-7" baseline="-20833" dirty="0">
                <a:latin typeface="Carlito"/>
                <a:cs typeface="Carlito"/>
              </a:rPr>
              <a:t>1</a:t>
            </a:r>
            <a:r>
              <a:rPr sz="2400" spc="-5" dirty="0">
                <a:latin typeface="Carlito"/>
                <a:cs typeface="Carlito"/>
              </a:rPr>
              <a:t>,x</a:t>
            </a:r>
            <a:r>
              <a:rPr sz="2400" spc="-7" baseline="-20833" dirty="0">
                <a:latin typeface="Carlito"/>
                <a:cs typeface="Carlito"/>
              </a:rPr>
              <a:t>2</a:t>
            </a:r>
            <a:r>
              <a:rPr sz="2400" spc="-5" dirty="0">
                <a:latin typeface="Carlito"/>
                <a:cs typeface="Carlito"/>
              </a:rPr>
              <a:t>) </a:t>
            </a:r>
            <a:r>
              <a:rPr sz="2400" dirty="0">
                <a:latin typeface="Carlito"/>
                <a:cs typeface="Carlito"/>
              </a:rPr>
              <a:t>= </a:t>
            </a:r>
            <a:r>
              <a:rPr sz="2400" spc="-10" dirty="0">
                <a:latin typeface="Carlito"/>
                <a:cs typeface="Carlito"/>
              </a:rPr>
              <a:t>x</a:t>
            </a:r>
            <a:r>
              <a:rPr sz="2400" spc="-15" baseline="-20833" dirty="0">
                <a:latin typeface="Carlito"/>
                <a:cs typeface="Carlito"/>
              </a:rPr>
              <a:t>1</a:t>
            </a:r>
            <a:r>
              <a:rPr sz="2400" spc="-10" dirty="0">
                <a:latin typeface="Carlito"/>
                <a:cs typeface="Carlito"/>
              </a:rPr>
              <a:t>’x</a:t>
            </a:r>
            <a:r>
              <a:rPr sz="2400" spc="-15" baseline="-20833" dirty="0">
                <a:latin typeface="Carlito"/>
                <a:cs typeface="Carlito"/>
              </a:rPr>
              <a:t>2</a:t>
            </a:r>
            <a:r>
              <a:rPr sz="2400" spc="-10" dirty="0">
                <a:latin typeface="Carlito"/>
                <a:cs typeface="Carlito"/>
              </a:rPr>
              <a:t>’+ </a:t>
            </a:r>
            <a:r>
              <a:rPr sz="2400" spc="-15" dirty="0">
                <a:latin typeface="Carlito"/>
                <a:cs typeface="Carlito"/>
              </a:rPr>
              <a:t>x</a:t>
            </a:r>
            <a:r>
              <a:rPr sz="2400" spc="-22" baseline="-20833" dirty="0">
                <a:latin typeface="Carlito"/>
                <a:cs typeface="Carlito"/>
              </a:rPr>
              <a:t>1</a:t>
            </a:r>
            <a:r>
              <a:rPr sz="2400" spc="-15" dirty="0">
                <a:latin typeface="Carlito"/>
                <a:cs typeface="Carlito"/>
              </a:rPr>
              <a:t>’x</a:t>
            </a:r>
            <a:r>
              <a:rPr sz="2400" spc="-22" baseline="-20833" dirty="0">
                <a:latin typeface="Carlito"/>
                <a:cs typeface="Carlito"/>
              </a:rPr>
              <a:t>2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x</a:t>
            </a:r>
            <a:r>
              <a:rPr sz="2400" spc="-7" baseline="-20833" dirty="0">
                <a:latin typeface="Carlito"/>
                <a:cs typeface="Carlito"/>
              </a:rPr>
              <a:t>1</a:t>
            </a:r>
            <a:r>
              <a:rPr sz="2400" spc="-5" dirty="0">
                <a:latin typeface="Carlito"/>
                <a:cs typeface="Carlito"/>
              </a:rPr>
              <a:t>x</a:t>
            </a:r>
            <a:r>
              <a:rPr sz="2400" spc="-7" baseline="-20833" dirty="0">
                <a:latin typeface="Carlito"/>
                <a:cs typeface="Carlito"/>
              </a:rPr>
              <a:t>2</a:t>
            </a:r>
            <a:r>
              <a:rPr sz="2400" spc="-5" dirty="0">
                <a:latin typeface="Carlito"/>
                <a:cs typeface="Carlito"/>
              </a:rPr>
              <a:t>’</a:t>
            </a:r>
            <a:endParaRPr sz="2400" dirty="0">
              <a:latin typeface="Carlito"/>
              <a:cs typeface="Carlito"/>
            </a:endParaRPr>
          </a:p>
          <a:p>
            <a:pPr marL="1400175">
              <a:lnSpc>
                <a:spcPts val="2305"/>
              </a:lnSpc>
            </a:pPr>
            <a:r>
              <a:rPr sz="2400" dirty="0">
                <a:latin typeface="Carlito"/>
                <a:cs typeface="Carlito"/>
              </a:rPr>
              <a:t>= m</a:t>
            </a:r>
            <a:r>
              <a:rPr sz="2400" baseline="-20833" dirty="0">
                <a:latin typeface="Carlito"/>
                <a:cs typeface="Carlito"/>
              </a:rPr>
              <a:t>0 </a:t>
            </a:r>
            <a:r>
              <a:rPr sz="2400" dirty="0">
                <a:latin typeface="Carlito"/>
                <a:cs typeface="Carlito"/>
              </a:rPr>
              <a:t>+ m</a:t>
            </a:r>
            <a:r>
              <a:rPr sz="2400" baseline="-20833" dirty="0">
                <a:latin typeface="Carlito"/>
                <a:cs typeface="Carlito"/>
              </a:rPr>
              <a:t>1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30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</a:t>
            </a:r>
            <a:r>
              <a:rPr sz="2400" baseline="-20833" dirty="0">
                <a:latin typeface="Carlito"/>
                <a:cs typeface="Carlito"/>
              </a:rPr>
              <a:t>2</a:t>
            </a:r>
          </a:p>
          <a:p>
            <a:pPr marL="1400175">
              <a:lnSpc>
                <a:spcPts val="2590"/>
              </a:lnSpc>
            </a:pPr>
            <a:r>
              <a:rPr sz="2400" dirty="0">
                <a:latin typeface="Carlito"/>
                <a:cs typeface="Carlito"/>
              </a:rPr>
              <a:t>= </a:t>
            </a:r>
            <a:r>
              <a:rPr sz="2400" spc="-5" dirty="0">
                <a:latin typeface="Carlito"/>
                <a:cs typeface="Carlito"/>
              </a:rPr>
              <a:t>x</a:t>
            </a:r>
            <a:r>
              <a:rPr sz="2400" spc="-7" baseline="-20833" dirty="0">
                <a:latin typeface="Carlito"/>
                <a:cs typeface="Carlito"/>
              </a:rPr>
              <a:t>1</a:t>
            </a:r>
            <a:r>
              <a:rPr sz="2400" spc="-5" dirty="0">
                <a:latin typeface="Carlito"/>
                <a:cs typeface="Carlito"/>
              </a:rPr>
              <a:t>’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x</a:t>
            </a:r>
            <a:r>
              <a:rPr sz="2400" spc="-7" baseline="-20833" dirty="0">
                <a:latin typeface="Carlito"/>
                <a:cs typeface="Carlito"/>
              </a:rPr>
              <a:t>2</a:t>
            </a:r>
            <a:r>
              <a:rPr sz="2400" spc="-5" dirty="0">
                <a:latin typeface="Carlito"/>
                <a:cs typeface="Carlito"/>
              </a:rPr>
              <a:t>’</a:t>
            </a:r>
            <a:endParaRPr sz="2400" dirty="0">
              <a:latin typeface="Carlito"/>
              <a:cs typeface="Carlito"/>
            </a:endParaRPr>
          </a:p>
          <a:p>
            <a:pPr marL="419100" indent="-342900">
              <a:lnSpc>
                <a:spcPts val="2595"/>
              </a:lnSpc>
              <a:buFont typeface="Arial"/>
              <a:buChar char="•"/>
              <a:tabLst>
                <a:tab pos="418465" algn="l"/>
                <a:tab pos="419100" algn="l"/>
              </a:tabLst>
            </a:pPr>
            <a:r>
              <a:rPr sz="2400" dirty="0">
                <a:latin typeface="Carlito"/>
                <a:cs typeface="Carlito"/>
              </a:rPr>
              <a:t>1s </a:t>
            </a:r>
            <a:r>
              <a:rPr sz="2400" spc="-5" dirty="0">
                <a:latin typeface="Carlito"/>
                <a:cs typeface="Carlito"/>
              </a:rPr>
              <a:t>placed </a:t>
            </a:r>
            <a:r>
              <a:rPr sz="2400" dirty="0">
                <a:latin typeface="Carlito"/>
                <a:cs typeface="Carlito"/>
              </a:rPr>
              <a:t>in K-map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specified </a:t>
            </a:r>
            <a:r>
              <a:rPr sz="2400" spc="-5" dirty="0" smtClean="0">
                <a:latin typeface="Carlito"/>
                <a:cs typeface="Carlito"/>
              </a:rPr>
              <a:t>min</a:t>
            </a:r>
            <a:r>
              <a:rPr lang="en-US" sz="2400" spc="-5" dirty="0" smtClean="0">
                <a:latin typeface="Carlito"/>
                <a:cs typeface="Carlito"/>
              </a:rPr>
              <a:t>-</a:t>
            </a:r>
            <a:r>
              <a:rPr sz="2400" spc="-5" dirty="0" smtClean="0">
                <a:latin typeface="Carlito"/>
                <a:cs typeface="Carlito"/>
              </a:rPr>
              <a:t>terms</a:t>
            </a:r>
            <a:r>
              <a:rPr sz="2400" spc="-70" dirty="0" smtClean="0">
                <a:latin typeface="Carlito"/>
                <a:cs typeface="Carlito"/>
              </a:rPr>
              <a:t> </a:t>
            </a:r>
            <a:r>
              <a:rPr sz="2400" spc="-5" dirty="0" smtClean="0">
                <a:latin typeface="Carlito"/>
                <a:cs typeface="Carlito"/>
              </a:rPr>
              <a:t>m</a:t>
            </a:r>
            <a:r>
              <a:rPr sz="2400" spc="-7" baseline="-20833" dirty="0" smtClean="0">
                <a:latin typeface="Carlito"/>
                <a:cs typeface="Carlito"/>
              </a:rPr>
              <a:t>0</a:t>
            </a:r>
            <a:r>
              <a:rPr sz="2400" spc="-5" dirty="0" smtClean="0">
                <a:latin typeface="Carlito"/>
                <a:cs typeface="Carlito"/>
              </a:rPr>
              <a:t>,m</a:t>
            </a:r>
            <a:r>
              <a:rPr sz="2400" spc="-7" baseline="-20833" dirty="0" smtClean="0">
                <a:latin typeface="Carlito"/>
                <a:cs typeface="Carlito"/>
              </a:rPr>
              <a:t>1</a:t>
            </a:r>
            <a:r>
              <a:rPr sz="2400" spc="-5" dirty="0">
                <a:latin typeface="Carlito"/>
                <a:cs typeface="Carlito"/>
              </a:rPr>
              <a:t>, </a:t>
            </a:r>
            <a:r>
              <a:rPr sz="2400" spc="-5" dirty="0" smtClean="0">
                <a:latin typeface="Carlito"/>
                <a:cs typeface="Carlito"/>
              </a:rPr>
              <a:t>m</a:t>
            </a:r>
            <a:r>
              <a:rPr sz="2400" spc="-7" baseline="-20833" dirty="0" smtClean="0">
                <a:latin typeface="Carlito"/>
                <a:cs typeface="Carlito"/>
              </a:rPr>
              <a:t>2</a:t>
            </a:r>
            <a:endParaRPr sz="2400" baseline="-20833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4659" y="2279904"/>
            <a:ext cx="867410" cy="1239520"/>
            <a:chOff x="6804659" y="2279904"/>
            <a:chExt cx="867410" cy="1239520"/>
          </a:xfrm>
        </p:grpSpPr>
        <p:sp>
          <p:nvSpPr>
            <p:cNvPr id="6" name="object 6"/>
            <p:cNvSpPr/>
            <p:nvPr/>
          </p:nvSpPr>
          <p:spPr>
            <a:xfrm>
              <a:off x="6934199" y="2286000"/>
              <a:ext cx="731520" cy="1066800"/>
            </a:xfrm>
            <a:custGeom>
              <a:avLst/>
              <a:gdLst/>
              <a:ahLst/>
              <a:cxnLst/>
              <a:rect l="l" t="t" r="r" b="b"/>
              <a:pathLst>
                <a:path w="731520" h="1066800">
                  <a:moveTo>
                    <a:pt x="0" y="0"/>
                  </a:moveTo>
                  <a:lnTo>
                    <a:pt x="731520" y="1066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04659" y="2729484"/>
              <a:ext cx="679703" cy="789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5075" y="2962656"/>
              <a:ext cx="434340" cy="5410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837931" y="2729483"/>
            <a:ext cx="685800" cy="789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72728" y="2729483"/>
            <a:ext cx="629412" cy="789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643" y="2813430"/>
            <a:ext cx="185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mic Sans MS"/>
                <a:cs typeface="Comic Sans MS"/>
              </a:rPr>
              <a:t>1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9252" y="3796284"/>
            <a:ext cx="685800" cy="78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78420" y="3880484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mic Sans MS"/>
                <a:cs typeface="Comic Sans MS"/>
              </a:rPr>
              <a:t>0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8723" y="3793235"/>
            <a:ext cx="781812" cy="899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84564" y="3793235"/>
            <a:ext cx="781812" cy="899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98207" y="4899659"/>
            <a:ext cx="629411" cy="78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07377" y="4983556"/>
            <a:ext cx="185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mic Sans MS"/>
                <a:cs typeface="Comic Sans MS"/>
              </a:rPr>
              <a:t>1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78723" y="4896611"/>
            <a:ext cx="781812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84564" y="4896611"/>
            <a:ext cx="781812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75900" y="2330577"/>
            <a:ext cx="1339850" cy="9867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520"/>
              </a:spcBef>
            </a:pPr>
            <a:r>
              <a:rPr sz="2800" spc="-5" dirty="0">
                <a:latin typeface="Comic Sans MS"/>
                <a:cs typeface="Comic Sans MS"/>
              </a:rPr>
              <a:t>x</a:t>
            </a:r>
            <a:endParaRPr sz="2800" dirty="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425"/>
              </a:spcBef>
              <a:tabLst>
                <a:tab pos="1083945" algn="l"/>
              </a:tabLst>
            </a:pPr>
            <a:r>
              <a:rPr sz="2800" spc="5" dirty="0">
                <a:latin typeface="Comic Sans MS"/>
                <a:cs typeface="Comic Sans MS"/>
              </a:rPr>
              <a:t>x</a:t>
            </a:r>
            <a:r>
              <a:rPr sz="2775" spc="7" baseline="-21021" dirty="0">
                <a:latin typeface="Comic Sans MS"/>
                <a:cs typeface="Comic Sans MS"/>
              </a:rPr>
              <a:t>1	</a:t>
            </a:r>
            <a:r>
              <a:rPr sz="2800" spc="-5" dirty="0">
                <a:latin typeface="Comic Sans MS"/>
                <a:cs typeface="Comic Sans MS"/>
              </a:rPr>
              <a:t>0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52741" y="2537205"/>
            <a:ext cx="1708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Comic Sans MS"/>
                <a:cs typeface="Comic Sans MS"/>
              </a:rPr>
              <a:t>2</a:t>
            </a:r>
            <a:endParaRPr sz="1850">
              <a:latin typeface="Comic Sans MS"/>
              <a:cs typeface="Comic Sans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659751" y="3346450"/>
          <a:ext cx="2012314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94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5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7962">
                <a:tc gridSpan="3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3365"/>
                        </a:lnSpc>
                      </a:pPr>
                      <a:r>
                        <a:rPr sz="3200" b="1" dirty="0"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3365"/>
                        </a:lnSpc>
                      </a:pPr>
                      <a:r>
                        <a:rPr sz="3200" b="1" dirty="0"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52957">
                <a:tc rowSpan="2" gridSpan="2"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ts val="3685"/>
                        </a:lnSpc>
                        <a:spcBef>
                          <a:spcPts val="5"/>
                        </a:spcBef>
                      </a:pPr>
                      <a:r>
                        <a:rPr sz="3200" b="1" dirty="0"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19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82550" algn="r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3200" b="1" dirty="0"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39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34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3673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1949</Words>
  <Application>Microsoft Office PowerPoint</Application>
  <PresentationFormat>Custom</PresentationFormat>
  <Paragraphs>929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2-Variable Map -- Example</vt:lpstr>
      <vt:lpstr>Slide 10</vt:lpstr>
      <vt:lpstr>The 3 Variable K-Map</vt:lpstr>
      <vt:lpstr>Example 3 var. k-map</vt:lpstr>
      <vt:lpstr>Slide 13</vt:lpstr>
      <vt:lpstr>Slide 14</vt:lpstr>
      <vt:lpstr>The 4-Variable K-Map</vt:lpstr>
      <vt:lpstr>Cell Adjacency</vt:lpstr>
      <vt:lpstr>Slide 17</vt:lpstr>
      <vt:lpstr>Slide 18</vt:lpstr>
      <vt:lpstr>Slide 19</vt:lpstr>
      <vt:lpstr>Slide 20</vt:lpstr>
      <vt:lpstr>Slide 21</vt:lpstr>
      <vt:lpstr>K-Map SOP Minimization</vt:lpstr>
      <vt:lpstr>Slide 23</vt:lpstr>
      <vt:lpstr>Slide 24</vt:lpstr>
      <vt:lpstr>Minimum  Groups  should be  formed</vt:lpstr>
      <vt:lpstr>Slide 26</vt:lpstr>
      <vt:lpstr>Three-Variable K-Maps</vt:lpstr>
      <vt:lpstr>Four-Variable K-Maps</vt:lpstr>
      <vt:lpstr>Four-Variable K-Maps</vt:lpstr>
      <vt:lpstr>Determining the Minimum SOP Expression from the Map</vt:lpstr>
      <vt:lpstr>Determining the Minimum SOP Expression from the Map</vt:lpstr>
      <vt:lpstr>Mapping Directly from a Truth Table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 DON’T CARE  CONDITIONS (1/4)</vt:lpstr>
      <vt:lpstr> DON’T CARE CONDITIONS  (2/4)</vt:lpstr>
      <vt:lpstr> DON’T CARE CONDITIONS  (3/4)</vt:lpstr>
      <vt:lpstr>Slide 43</vt:lpstr>
      <vt:lpstr> EXAMPLES OF DON’T CARE  CONDITIONS (1/2) BC</vt:lpstr>
      <vt:lpstr> EXAMPLES OF DON’T CARE  CONDITIONS (2/2) F(A, B, C, D) = ∑ m(1, 3, 7, 11, 15) + ∑ d(0, 2, 5)</vt:lpstr>
      <vt:lpstr>K-MAP      SIMPLIFICATION  USING DON’T CARE  CONDITIONS</vt:lpstr>
      <vt:lpstr>EXAMPLES OF K-MAP  USING DON’T CARE  CONDITIONS (1/2)</vt:lpstr>
      <vt:lpstr>Slide 48</vt:lpstr>
      <vt:lpstr>SEVEN SEGMENT DISPLAY  WITH DON’T CARE</vt:lpstr>
      <vt:lpstr>SEVEN SEGMENT DISPLAY</vt:lpstr>
      <vt:lpstr>Slide 51</vt:lpstr>
      <vt:lpstr>Slide 52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35</cp:revision>
  <dcterms:created xsi:type="dcterms:W3CDTF">2020-10-14T04:37:56Z</dcterms:created>
  <dcterms:modified xsi:type="dcterms:W3CDTF">2022-11-01T03:26:15Z</dcterms:modified>
</cp:coreProperties>
</file>